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9" r:id="rId2"/>
    <p:sldId id="280" r:id="rId3"/>
    <p:sldId id="257" r:id="rId4"/>
    <p:sldId id="284" r:id="rId5"/>
    <p:sldId id="285" r:id="rId6"/>
    <p:sldId id="296" r:id="rId7"/>
    <p:sldId id="289" r:id="rId8"/>
    <p:sldId id="290" r:id="rId9"/>
    <p:sldId id="286" r:id="rId10"/>
    <p:sldId id="298" r:id="rId11"/>
    <p:sldId id="297" r:id="rId12"/>
    <p:sldId id="287" r:id="rId13"/>
    <p:sldId id="288" r:id="rId14"/>
    <p:sldId id="258" r:id="rId15"/>
    <p:sldId id="299" r:id="rId16"/>
    <p:sldId id="300" r:id="rId17"/>
    <p:sldId id="275" r:id="rId18"/>
    <p:sldId id="295" r:id="rId19"/>
    <p:sldId id="281" r:id="rId20"/>
    <p:sldId id="282" r:id="rId21"/>
    <p:sldId id="261" r:id="rId22"/>
    <p:sldId id="283" r:id="rId23"/>
    <p:sldId id="277" r:id="rId2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dmin\Desktop\Intern%20lis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24688927772992"/>
          <c:y val="0.10067360250183247"/>
          <c:w val="0.48181734227666062"/>
          <c:h val="0.87609288896086868"/>
        </c:manualLayout>
      </c:layout>
      <c:pieChart>
        <c:varyColors val="1"/>
        <c:ser>
          <c:idx val="0"/>
          <c:order val="0"/>
          <c:dLbls>
            <c:dLbl>
              <c:idx val="2"/>
              <c:layout>
                <c:manualLayout>
                  <c:x val="6.7895737170784828E-2"/>
                  <c:y val="-5.24183435403908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BC-4602-85A9-92C39A3D9D3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Peddling
</a:t>
                    </a:r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BC-4602-85A9-92C39A3D9D3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Shop keeping
11%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BC-4602-85A9-92C39A3D9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fa-I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Sheet2!$B$36:$B$42</c:f>
              <c:strCache>
                <c:ptCount val="7"/>
                <c:pt idx="0">
                  <c:v>Processing &amp; Manufacturing</c:v>
                </c:pt>
                <c:pt idx="1">
                  <c:v>Agriculture &amp; Forestry</c:v>
                </c:pt>
                <c:pt idx="2">
                  <c:v>Livestock &amp; Fisheries</c:v>
                </c:pt>
                <c:pt idx="3">
                  <c:v>Services</c:v>
                </c:pt>
                <c:pt idx="4">
                  <c:v>Trading</c:v>
                </c:pt>
                <c:pt idx="5">
                  <c:v>Peddling</c:v>
                </c:pt>
                <c:pt idx="6">
                  <c:v>Shopkeeping</c:v>
                </c:pt>
              </c:strCache>
            </c:strRef>
          </c:cat>
          <c:val>
            <c:numRef>
              <c:f>Sheet2!$C$36:$C$42</c:f>
              <c:numCache>
                <c:formatCode>_-* #,##0_-;\-* #,##0_-;_-* "-"_-;_-@_-</c:formatCode>
                <c:ptCount val="7"/>
                <c:pt idx="0">
                  <c:v>31905047946</c:v>
                </c:pt>
                <c:pt idx="1">
                  <c:v>35425276276</c:v>
                </c:pt>
                <c:pt idx="2">
                  <c:v>22417795151</c:v>
                </c:pt>
                <c:pt idx="3">
                  <c:v>3181157385</c:v>
                </c:pt>
                <c:pt idx="4">
                  <c:v>23773846760</c:v>
                </c:pt>
                <c:pt idx="5">
                  <c:v>692637057</c:v>
                </c:pt>
                <c:pt idx="6">
                  <c:v>15901022555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C-4602-85A9-92C39A3D9D3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DFFE0-E3E6-42B5-9DFE-1FBBC414695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AE14E-FD79-40E4-8F04-B3BAF6459A1C}">
      <dgm:prSet phldrT="[Text]" custT="1"/>
      <dgm:spPr/>
      <dgm:t>
        <a:bodyPr/>
        <a:lstStyle/>
        <a:p>
          <a:r>
            <a:rPr lang="en-US" sz="1600" dirty="0" smtClean="0"/>
            <a:t>Addressing the poor</a:t>
          </a:r>
          <a:endParaRPr lang="en-US" sz="1600" dirty="0"/>
        </a:p>
      </dgm:t>
    </dgm:pt>
    <dgm:pt modelId="{B974578F-A7DC-427C-8F30-B980147C539E}" type="parTrans" cxnId="{7232E953-2A58-4B98-BCEB-85C56F834982}">
      <dgm:prSet/>
      <dgm:spPr/>
      <dgm:t>
        <a:bodyPr/>
        <a:lstStyle/>
        <a:p>
          <a:endParaRPr lang="en-US"/>
        </a:p>
      </dgm:t>
    </dgm:pt>
    <dgm:pt modelId="{7E0C3B54-D041-4DC0-BA49-D2393D5E405E}" type="sibTrans" cxnId="{7232E953-2A58-4B98-BCEB-85C56F834982}">
      <dgm:prSet/>
      <dgm:spPr/>
      <dgm:t>
        <a:bodyPr/>
        <a:lstStyle/>
        <a:p>
          <a:endParaRPr lang="en-US" b="1"/>
        </a:p>
      </dgm:t>
    </dgm:pt>
    <dgm:pt modelId="{71BB76A5-82B3-4766-942C-27F3381DA506}">
      <dgm:prSet phldrT="[Text]" custT="1"/>
      <dgm:spPr/>
      <dgm:t>
        <a:bodyPr/>
        <a:lstStyle/>
        <a:p>
          <a:r>
            <a:rPr lang="en-US" sz="1800" dirty="0" smtClean="0"/>
            <a:t>75% share own by borrowers. Remaining 25% own by Govt.</a:t>
          </a:r>
          <a:endParaRPr lang="en-US" sz="1800" dirty="0"/>
        </a:p>
      </dgm:t>
    </dgm:pt>
    <dgm:pt modelId="{1B791A68-4A2E-4D83-BF24-5B4B09344180}" type="parTrans" cxnId="{F7FC4217-595E-4952-B32C-C78B272BBA7F}">
      <dgm:prSet/>
      <dgm:spPr/>
      <dgm:t>
        <a:bodyPr/>
        <a:lstStyle/>
        <a:p>
          <a:endParaRPr lang="en-US"/>
        </a:p>
      </dgm:t>
    </dgm:pt>
    <dgm:pt modelId="{E47828FA-2F7D-421C-AC3F-90D96B561517}" type="sibTrans" cxnId="{F7FC4217-595E-4952-B32C-C78B272BBA7F}">
      <dgm:prSet/>
      <dgm:spPr/>
      <dgm:t>
        <a:bodyPr/>
        <a:lstStyle/>
        <a:p>
          <a:endParaRPr lang="en-US"/>
        </a:p>
      </dgm:t>
    </dgm:pt>
    <dgm:pt modelId="{4CBA1E2A-FC98-46B7-99A4-E35250E4FDFD}">
      <dgm:prSet phldrT="[Text]" custT="1"/>
      <dgm:spPr/>
      <dgm:t>
        <a:bodyPr/>
        <a:lstStyle/>
        <a:p>
          <a:r>
            <a:rPr lang="en-US" sz="1800" dirty="0" smtClean="0"/>
            <a:t>Sustainability</a:t>
          </a:r>
          <a:endParaRPr lang="en-US" sz="1800" dirty="0"/>
        </a:p>
      </dgm:t>
    </dgm:pt>
    <dgm:pt modelId="{681F2FBD-B516-401E-91F5-82A49C30DE89}" type="parTrans" cxnId="{DBFAC69F-31E7-45B5-8B01-D6DAE0870C44}">
      <dgm:prSet/>
      <dgm:spPr/>
      <dgm:t>
        <a:bodyPr/>
        <a:lstStyle/>
        <a:p>
          <a:endParaRPr lang="en-US"/>
        </a:p>
      </dgm:t>
    </dgm:pt>
    <dgm:pt modelId="{4F60C3E7-BC73-4725-B382-157B9390CE03}" type="sibTrans" cxnId="{DBFAC69F-31E7-45B5-8B01-D6DAE0870C44}">
      <dgm:prSet/>
      <dgm:spPr/>
      <dgm:t>
        <a:bodyPr/>
        <a:lstStyle/>
        <a:p>
          <a:endParaRPr lang="en-US"/>
        </a:p>
      </dgm:t>
    </dgm:pt>
    <dgm:pt modelId="{2264744B-9F1C-4FC2-8565-C1A45C83AAFF}">
      <dgm:prSet phldrT="[Text]" custT="1"/>
      <dgm:spPr/>
      <dgm:t>
        <a:bodyPr/>
        <a:lstStyle/>
        <a:p>
          <a:pPr algn="just"/>
          <a:r>
            <a:rPr lang="en-US" sz="1600" dirty="0" smtClean="0"/>
            <a:t>Income generating loan.</a:t>
          </a:r>
          <a:endParaRPr lang="en-US" sz="1600" dirty="0"/>
        </a:p>
      </dgm:t>
    </dgm:pt>
    <dgm:pt modelId="{C071FBB3-3B64-48BC-8CDE-A230F275BD51}" type="parTrans" cxnId="{D2450829-769A-465F-B56D-74CB52F1B0ED}">
      <dgm:prSet/>
      <dgm:spPr/>
      <dgm:t>
        <a:bodyPr/>
        <a:lstStyle/>
        <a:p>
          <a:endParaRPr lang="en-US"/>
        </a:p>
      </dgm:t>
    </dgm:pt>
    <dgm:pt modelId="{AB27F79E-76D3-452A-8D83-032EA04CFBB6}" type="sibTrans" cxnId="{D2450829-769A-465F-B56D-74CB52F1B0ED}">
      <dgm:prSet/>
      <dgm:spPr/>
      <dgm:t>
        <a:bodyPr/>
        <a:lstStyle/>
        <a:p>
          <a:endParaRPr lang="en-US"/>
        </a:p>
      </dgm:t>
    </dgm:pt>
    <dgm:pt modelId="{DFA5A98C-8E48-4775-8290-3FC8074625CE}">
      <dgm:prSet phldrT="[Text]" custT="1"/>
      <dgm:spPr/>
      <dgm:t>
        <a:bodyPr/>
        <a:lstStyle/>
        <a:p>
          <a:pPr algn="just"/>
          <a:r>
            <a:rPr lang="en-US" sz="1600" dirty="0" smtClean="0"/>
            <a:t>Housing Loan.</a:t>
          </a:r>
          <a:endParaRPr lang="en-US" sz="1600" dirty="0"/>
        </a:p>
      </dgm:t>
    </dgm:pt>
    <dgm:pt modelId="{75A5DBAA-961F-4C77-BC98-C95CBCD551AE}" type="parTrans" cxnId="{0E93C652-3801-41B1-8CDB-50E20D05D1AF}">
      <dgm:prSet/>
      <dgm:spPr/>
      <dgm:t>
        <a:bodyPr/>
        <a:lstStyle/>
        <a:p>
          <a:endParaRPr lang="en-US"/>
        </a:p>
      </dgm:t>
    </dgm:pt>
    <dgm:pt modelId="{CDDDB6DF-DC5F-4A8E-8674-FD0BBD6F8161}" type="sibTrans" cxnId="{0E93C652-3801-41B1-8CDB-50E20D05D1AF}">
      <dgm:prSet/>
      <dgm:spPr/>
      <dgm:t>
        <a:bodyPr/>
        <a:lstStyle/>
        <a:p>
          <a:endParaRPr lang="en-US"/>
        </a:p>
      </dgm:t>
    </dgm:pt>
    <dgm:pt modelId="{529C2F31-74CB-4C7C-B770-47D7D90AC750}">
      <dgm:prSet phldrT="[Text]"/>
      <dgm:spPr/>
      <dgm:t>
        <a:bodyPr/>
        <a:lstStyle/>
        <a:p>
          <a:r>
            <a:rPr lang="en-US" dirty="0" smtClean="0"/>
            <a:t>Profit distributed to the share holders borrowers .</a:t>
          </a:r>
          <a:endParaRPr lang="en-US" dirty="0"/>
        </a:p>
      </dgm:t>
    </dgm:pt>
    <dgm:pt modelId="{7B57E21B-B461-407E-83AB-44ADE9E2A1EE}" type="parTrans" cxnId="{F1F7FDC2-05F3-4106-A40D-B622182DFFA5}">
      <dgm:prSet/>
      <dgm:spPr/>
      <dgm:t>
        <a:bodyPr/>
        <a:lstStyle/>
        <a:p>
          <a:endParaRPr lang="en-US"/>
        </a:p>
      </dgm:t>
    </dgm:pt>
    <dgm:pt modelId="{C8BBFBB5-B6F2-474C-90AC-99BC9082FAA4}" type="sibTrans" cxnId="{F1F7FDC2-05F3-4106-A40D-B622182DFFA5}">
      <dgm:prSet/>
      <dgm:spPr/>
      <dgm:t>
        <a:bodyPr/>
        <a:lstStyle/>
        <a:p>
          <a:endParaRPr lang="en-US"/>
        </a:p>
      </dgm:t>
    </dgm:pt>
    <dgm:pt modelId="{2B747BB7-DAF9-4F80-906B-86154B5C5C5C}">
      <dgm:prSet phldrT="[Text]" custT="1"/>
      <dgm:spPr/>
      <dgm:t>
        <a:bodyPr/>
        <a:lstStyle/>
        <a:p>
          <a:r>
            <a:rPr lang="en-US" sz="1600" dirty="0" smtClean="0"/>
            <a:t>Asset formation</a:t>
          </a:r>
          <a:endParaRPr lang="en-US" sz="1600" dirty="0"/>
        </a:p>
      </dgm:t>
    </dgm:pt>
    <dgm:pt modelId="{693EA52F-4153-4470-8E85-59CA162A2F53}" type="parTrans" cxnId="{15DA6ACF-4F78-408F-A5BA-C893AA1D882A}">
      <dgm:prSet/>
      <dgm:spPr/>
      <dgm:t>
        <a:bodyPr/>
        <a:lstStyle/>
        <a:p>
          <a:endParaRPr lang="en-US"/>
        </a:p>
      </dgm:t>
    </dgm:pt>
    <dgm:pt modelId="{238EB864-BBEA-4739-82C9-05EB83F05847}" type="sibTrans" cxnId="{15DA6ACF-4F78-408F-A5BA-C893AA1D882A}">
      <dgm:prSet/>
      <dgm:spPr/>
      <dgm:t>
        <a:bodyPr/>
        <a:lstStyle/>
        <a:p>
          <a:endParaRPr lang="en-US"/>
        </a:p>
      </dgm:t>
    </dgm:pt>
    <dgm:pt modelId="{1361C3B4-2675-4339-98A7-2E63A090D9E1}">
      <dgm:prSet phldrT="[Text]" custT="1"/>
      <dgm:spPr/>
      <dgm:t>
        <a:bodyPr/>
        <a:lstStyle/>
        <a:p>
          <a:r>
            <a:rPr lang="en-US" sz="1600" dirty="0" smtClean="0"/>
            <a:t>Food, consumption &amp; food security.</a:t>
          </a:r>
          <a:endParaRPr lang="en-US" sz="1600" dirty="0"/>
        </a:p>
      </dgm:t>
    </dgm:pt>
    <dgm:pt modelId="{99E65414-EC62-4C6F-9C25-EADF28CA2C92}" type="parTrans" cxnId="{9CD3FF67-F577-4A52-867B-3127C6F54049}">
      <dgm:prSet/>
      <dgm:spPr/>
      <dgm:t>
        <a:bodyPr/>
        <a:lstStyle/>
        <a:p>
          <a:endParaRPr lang="en-US"/>
        </a:p>
      </dgm:t>
    </dgm:pt>
    <dgm:pt modelId="{C6397090-E2C6-42A7-A515-59A0D44757DF}" type="sibTrans" cxnId="{9CD3FF67-F577-4A52-867B-3127C6F54049}">
      <dgm:prSet/>
      <dgm:spPr/>
      <dgm:t>
        <a:bodyPr/>
        <a:lstStyle/>
        <a:p>
          <a:endParaRPr lang="en-US"/>
        </a:p>
      </dgm:t>
    </dgm:pt>
    <dgm:pt modelId="{CF68D7BE-6274-4C62-B23C-54CB5352EFC9}">
      <dgm:prSet phldrT="[Text]" custT="1"/>
      <dgm:spPr/>
      <dgm:t>
        <a:bodyPr/>
        <a:lstStyle/>
        <a:p>
          <a:pPr algn="just"/>
          <a:r>
            <a:rPr lang="en-US" sz="1600" dirty="0" smtClean="0"/>
            <a:t>Higher Education Loan.</a:t>
          </a:r>
          <a:endParaRPr lang="en-US" sz="1600" dirty="0"/>
        </a:p>
      </dgm:t>
    </dgm:pt>
    <dgm:pt modelId="{997B7D18-63F3-4165-8A31-4297B1FE0A3C}" type="parTrans" cxnId="{05447A98-C136-4956-891F-E351EB2A5052}">
      <dgm:prSet/>
      <dgm:spPr/>
      <dgm:t>
        <a:bodyPr/>
        <a:lstStyle/>
        <a:p>
          <a:endParaRPr lang="en-US"/>
        </a:p>
      </dgm:t>
    </dgm:pt>
    <dgm:pt modelId="{2E793612-AC60-4E68-B34C-9AB183376F38}" type="sibTrans" cxnId="{05447A98-C136-4956-891F-E351EB2A5052}">
      <dgm:prSet/>
      <dgm:spPr/>
      <dgm:t>
        <a:bodyPr/>
        <a:lstStyle/>
        <a:p>
          <a:endParaRPr lang="en-US"/>
        </a:p>
      </dgm:t>
    </dgm:pt>
    <dgm:pt modelId="{BDE8E8A8-74E4-4CAB-8BBB-E3633DFB73CB}">
      <dgm:prSet phldrT="[Text]" custT="1"/>
      <dgm:spPr/>
      <dgm:t>
        <a:bodyPr/>
        <a:lstStyle/>
        <a:p>
          <a:pPr algn="just"/>
          <a:r>
            <a:rPr lang="en-US" sz="1600" dirty="0" smtClean="0"/>
            <a:t>New Entrepreneurs loan</a:t>
          </a:r>
          <a:endParaRPr lang="en-US" sz="1600" dirty="0"/>
        </a:p>
      </dgm:t>
    </dgm:pt>
    <dgm:pt modelId="{EC93D47C-DE02-4196-B405-C9C007AA6741}" type="parTrans" cxnId="{7F52DBF9-322B-4AE4-A9A3-A1C51120B422}">
      <dgm:prSet/>
      <dgm:spPr/>
      <dgm:t>
        <a:bodyPr/>
        <a:lstStyle/>
        <a:p>
          <a:endParaRPr lang="en-US"/>
        </a:p>
      </dgm:t>
    </dgm:pt>
    <dgm:pt modelId="{5AD001D4-3E9C-4DDE-B5FF-F1E0115A589C}" type="sibTrans" cxnId="{7F52DBF9-322B-4AE4-A9A3-A1C51120B422}">
      <dgm:prSet/>
      <dgm:spPr/>
      <dgm:t>
        <a:bodyPr/>
        <a:lstStyle/>
        <a:p>
          <a:endParaRPr lang="en-US"/>
        </a:p>
      </dgm:t>
    </dgm:pt>
    <dgm:pt modelId="{4774DD94-54A5-4DC1-A247-FA1ADF99AF62}">
      <dgm:prSet phldrT="[Text]" custT="1"/>
      <dgm:spPr/>
      <dgm:t>
        <a:bodyPr/>
        <a:lstStyle/>
        <a:p>
          <a:pPr algn="just"/>
          <a:r>
            <a:rPr lang="en-US" sz="1600" dirty="0" smtClean="0"/>
            <a:t>Microenterprise loan</a:t>
          </a:r>
          <a:endParaRPr lang="en-US" sz="1600" dirty="0"/>
        </a:p>
      </dgm:t>
    </dgm:pt>
    <dgm:pt modelId="{0FE541F2-6FEA-479A-B955-4821A8983F5F}" type="parTrans" cxnId="{14802C9F-1D01-4EDE-BDB8-32F99340EC8A}">
      <dgm:prSet/>
      <dgm:spPr/>
      <dgm:t>
        <a:bodyPr/>
        <a:lstStyle/>
        <a:p>
          <a:endParaRPr lang="en-US"/>
        </a:p>
      </dgm:t>
    </dgm:pt>
    <dgm:pt modelId="{C7CAFEFE-2A02-4912-BF3E-9EA938AADB42}" type="sibTrans" cxnId="{14802C9F-1D01-4EDE-BDB8-32F99340EC8A}">
      <dgm:prSet/>
      <dgm:spPr/>
      <dgm:t>
        <a:bodyPr/>
        <a:lstStyle/>
        <a:p>
          <a:endParaRPr lang="en-US"/>
        </a:p>
      </dgm:t>
    </dgm:pt>
    <dgm:pt modelId="{09F1F4BE-590E-4A2E-9201-14B76A2C582E}">
      <dgm:prSet phldrT="[Text]" custT="1"/>
      <dgm:spPr/>
      <dgm:t>
        <a:bodyPr/>
        <a:lstStyle/>
        <a:p>
          <a:pPr algn="just"/>
          <a:r>
            <a:rPr lang="en-US" sz="1600" dirty="0" smtClean="0"/>
            <a:t>Special Business loan (cow fatting)</a:t>
          </a:r>
          <a:endParaRPr lang="en-US" sz="1600" dirty="0"/>
        </a:p>
      </dgm:t>
    </dgm:pt>
    <dgm:pt modelId="{63628970-BCBE-46A0-B582-C3587FBE954E}" type="parTrans" cxnId="{B8AF4076-4435-4461-8221-65CACB2C4756}">
      <dgm:prSet/>
      <dgm:spPr/>
      <dgm:t>
        <a:bodyPr/>
        <a:lstStyle/>
        <a:p>
          <a:endParaRPr lang="en-US"/>
        </a:p>
      </dgm:t>
    </dgm:pt>
    <dgm:pt modelId="{85612D5B-E2A7-4A49-A3BE-65A0A93F178F}" type="sibTrans" cxnId="{B8AF4076-4435-4461-8221-65CACB2C4756}">
      <dgm:prSet/>
      <dgm:spPr/>
      <dgm:t>
        <a:bodyPr/>
        <a:lstStyle/>
        <a:p>
          <a:endParaRPr lang="en-US"/>
        </a:p>
      </dgm:t>
    </dgm:pt>
    <dgm:pt modelId="{AC794250-1939-490B-90FB-A9153AF5DD87}">
      <dgm:prSet phldrT="[Text]" custT="1"/>
      <dgm:spPr/>
      <dgm:t>
        <a:bodyPr/>
        <a:lstStyle/>
        <a:p>
          <a:pPr algn="just"/>
          <a:r>
            <a:rPr lang="en-US" sz="1600" dirty="0" err="1" smtClean="0"/>
            <a:t>Multy</a:t>
          </a:r>
          <a:r>
            <a:rPr lang="en-US" sz="1600" dirty="0" smtClean="0"/>
            <a:t>  </a:t>
          </a:r>
          <a:r>
            <a:rPr lang="en-US" sz="1600" dirty="0" smtClean="0"/>
            <a:t>numbers of  Savings  Prog</a:t>
          </a:r>
          <a:r>
            <a:rPr lang="en-US" sz="1050" dirty="0" smtClean="0"/>
            <a:t>ram</a:t>
          </a:r>
          <a:r>
            <a:rPr lang="en-US" sz="1000" dirty="0" smtClean="0"/>
            <a:t>.</a:t>
          </a:r>
          <a:endParaRPr lang="en-US" sz="1000" dirty="0"/>
        </a:p>
      </dgm:t>
    </dgm:pt>
    <dgm:pt modelId="{2E1EAEB5-7165-42F5-8D3E-22B307B5419B}" type="parTrans" cxnId="{699EEDA9-4776-4E9A-96A4-CFE7C4A361E5}">
      <dgm:prSet/>
      <dgm:spPr/>
      <dgm:t>
        <a:bodyPr/>
        <a:lstStyle/>
        <a:p>
          <a:endParaRPr lang="en-US"/>
        </a:p>
      </dgm:t>
    </dgm:pt>
    <dgm:pt modelId="{6FAA9FBA-64D9-45BA-97B2-15E301D6A811}" type="sibTrans" cxnId="{699EEDA9-4776-4E9A-96A4-CFE7C4A361E5}">
      <dgm:prSet/>
      <dgm:spPr/>
      <dgm:t>
        <a:bodyPr/>
        <a:lstStyle/>
        <a:p>
          <a:endParaRPr lang="en-US"/>
        </a:p>
      </dgm:t>
    </dgm:pt>
    <dgm:pt modelId="{21B33B34-D292-4B1D-9A62-16B2C40F7539}">
      <dgm:prSet phldrT="[Text]" custT="1"/>
      <dgm:spPr/>
      <dgm:t>
        <a:bodyPr/>
        <a:lstStyle/>
        <a:p>
          <a:r>
            <a:rPr lang="en-US" sz="1600" dirty="0" smtClean="0"/>
            <a:t> Create Savings &amp; household asset</a:t>
          </a:r>
          <a:endParaRPr lang="en-US" sz="1600" dirty="0"/>
        </a:p>
      </dgm:t>
    </dgm:pt>
    <dgm:pt modelId="{98680470-0D53-4AD5-8FC9-7B2451CC4D72}" type="parTrans" cxnId="{657C28D5-D851-4E05-87BF-2EBC9AF213DD}">
      <dgm:prSet/>
      <dgm:spPr/>
      <dgm:t>
        <a:bodyPr/>
        <a:lstStyle/>
        <a:p>
          <a:endParaRPr lang="en-US"/>
        </a:p>
      </dgm:t>
    </dgm:pt>
    <dgm:pt modelId="{8334CE39-2C3E-4F5F-B99B-FA3E8DBC178B}" type="sibTrans" cxnId="{657C28D5-D851-4E05-87BF-2EBC9AF213DD}">
      <dgm:prSet/>
      <dgm:spPr/>
      <dgm:t>
        <a:bodyPr/>
        <a:lstStyle/>
        <a:p>
          <a:endParaRPr lang="en-US"/>
        </a:p>
      </dgm:t>
    </dgm:pt>
    <dgm:pt modelId="{266D2F13-7BBD-4C8A-8305-F790479A8B4A}">
      <dgm:prSet phldrT="[Text]" custT="1"/>
      <dgm:spPr/>
      <dgm:t>
        <a:bodyPr/>
        <a:lstStyle/>
        <a:p>
          <a:r>
            <a:rPr lang="en-US" sz="1600" dirty="0" smtClean="0"/>
            <a:t>Occupational Pattern change &amp; employment</a:t>
          </a:r>
          <a:endParaRPr lang="en-US" sz="1600" dirty="0"/>
        </a:p>
      </dgm:t>
    </dgm:pt>
    <dgm:pt modelId="{90765F49-6015-4556-98A8-5C5F11E3C998}" type="parTrans" cxnId="{5307C96A-487B-42BF-86FF-45CF3525D45F}">
      <dgm:prSet/>
      <dgm:spPr/>
      <dgm:t>
        <a:bodyPr/>
        <a:lstStyle/>
        <a:p>
          <a:endParaRPr lang="en-US"/>
        </a:p>
      </dgm:t>
    </dgm:pt>
    <dgm:pt modelId="{2C667621-4159-4AD7-9F14-6CB35D757EBE}" type="sibTrans" cxnId="{5307C96A-487B-42BF-86FF-45CF3525D45F}">
      <dgm:prSet/>
      <dgm:spPr/>
      <dgm:t>
        <a:bodyPr/>
        <a:lstStyle/>
        <a:p>
          <a:endParaRPr lang="en-US"/>
        </a:p>
      </dgm:t>
    </dgm:pt>
    <dgm:pt modelId="{3FD4E844-5E60-431D-A6EC-13311009C431}">
      <dgm:prSet phldrT="[Text]" custT="1"/>
      <dgm:spPr/>
      <dgm:t>
        <a:bodyPr/>
        <a:lstStyle/>
        <a:p>
          <a:r>
            <a:rPr lang="en-US" sz="1600" dirty="0" smtClean="0"/>
            <a:t>Change lifestyle (water, sanitation, education, jewelries and accessories</a:t>
          </a:r>
          <a:r>
            <a:rPr lang="en-US" sz="1200" dirty="0" smtClean="0"/>
            <a:t>.</a:t>
          </a:r>
          <a:endParaRPr lang="en-US" sz="1200" dirty="0"/>
        </a:p>
      </dgm:t>
    </dgm:pt>
    <dgm:pt modelId="{0721BA79-35E6-4513-B0B3-0B85F4D4D5FC}" type="parTrans" cxnId="{C731DAC8-EE20-44CA-BA96-38AD9D1D0B5D}">
      <dgm:prSet/>
      <dgm:spPr/>
      <dgm:t>
        <a:bodyPr/>
        <a:lstStyle/>
        <a:p>
          <a:endParaRPr lang="en-US"/>
        </a:p>
      </dgm:t>
    </dgm:pt>
    <dgm:pt modelId="{D41D7B2B-0A53-45ED-8858-F976B9039658}" type="sibTrans" cxnId="{C731DAC8-EE20-44CA-BA96-38AD9D1D0B5D}">
      <dgm:prSet/>
      <dgm:spPr/>
      <dgm:t>
        <a:bodyPr/>
        <a:lstStyle/>
        <a:p>
          <a:endParaRPr lang="en-US"/>
        </a:p>
      </dgm:t>
    </dgm:pt>
    <dgm:pt modelId="{0B135006-AED7-4404-AC24-ECF4641797DD}">
      <dgm:prSet phldrT="[Text]" custT="1"/>
      <dgm:spPr/>
      <dgm:t>
        <a:bodyPr/>
        <a:lstStyle/>
        <a:p>
          <a:r>
            <a:rPr lang="en-US" sz="1800" dirty="0" smtClean="0"/>
            <a:t>There are 9 board members from borrowers shareholders.</a:t>
          </a:r>
          <a:endParaRPr lang="en-US" sz="1800" dirty="0"/>
        </a:p>
      </dgm:t>
    </dgm:pt>
    <dgm:pt modelId="{D8EF0F8A-D07F-46BE-BA92-254D3E28B40E}" type="parTrans" cxnId="{13518A0A-826B-4006-A886-3C47FCCD79B1}">
      <dgm:prSet/>
      <dgm:spPr/>
      <dgm:t>
        <a:bodyPr/>
        <a:lstStyle/>
        <a:p>
          <a:endParaRPr lang="en-US"/>
        </a:p>
      </dgm:t>
    </dgm:pt>
    <dgm:pt modelId="{F558E783-AFCC-4659-AE11-D63002603EFE}" type="sibTrans" cxnId="{13518A0A-826B-4006-A886-3C47FCCD79B1}">
      <dgm:prSet/>
      <dgm:spPr/>
      <dgm:t>
        <a:bodyPr/>
        <a:lstStyle/>
        <a:p>
          <a:endParaRPr lang="en-US"/>
        </a:p>
      </dgm:t>
    </dgm:pt>
    <dgm:pt modelId="{1832E559-9489-4582-AF57-8AE38EF6E4CE}">
      <dgm:prSet phldrT="[Text]" custT="1"/>
      <dgm:spPr/>
      <dgm:t>
        <a:bodyPr/>
        <a:lstStyle/>
        <a:p>
          <a:r>
            <a:rPr lang="en-US" sz="1800" dirty="0" smtClean="0"/>
            <a:t>They take part  by significant rule at policy making platform</a:t>
          </a:r>
          <a:r>
            <a:rPr lang="en-US" sz="1400" dirty="0" smtClean="0"/>
            <a:t>.</a:t>
          </a:r>
          <a:endParaRPr lang="en-US" sz="1400" dirty="0"/>
        </a:p>
      </dgm:t>
    </dgm:pt>
    <dgm:pt modelId="{099C7AE2-5285-48B4-9FB1-38B9A5CF6CB3}" type="parTrans" cxnId="{370DA355-9DB6-4397-B1A4-3CA9D862451A}">
      <dgm:prSet/>
      <dgm:spPr/>
      <dgm:t>
        <a:bodyPr/>
        <a:lstStyle/>
        <a:p>
          <a:endParaRPr lang="en-US"/>
        </a:p>
      </dgm:t>
    </dgm:pt>
    <dgm:pt modelId="{50F3420E-CE40-4640-BF03-D922B1754724}" type="sibTrans" cxnId="{370DA355-9DB6-4397-B1A4-3CA9D862451A}">
      <dgm:prSet/>
      <dgm:spPr/>
      <dgm:t>
        <a:bodyPr/>
        <a:lstStyle/>
        <a:p>
          <a:endParaRPr lang="en-US"/>
        </a:p>
      </dgm:t>
    </dgm:pt>
    <dgm:pt modelId="{7B0E7061-3C1A-403B-B349-402A4E32F83E}" type="pres">
      <dgm:prSet presAssocID="{425DFFE0-E3E6-42B5-9DFE-1FBBC41469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B6C4E5-37E0-483B-A9D1-B062DCF76DA3}" type="pres">
      <dgm:prSet presAssocID="{425DFFE0-E3E6-42B5-9DFE-1FBBC414695F}" presName="tSp" presStyleCnt="0"/>
      <dgm:spPr/>
    </dgm:pt>
    <dgm:pt modelId="{005DBA52-2B99-4252-8ADF-EB03C1CB2710}" type="pres">
      <dgm:prSet presAssocID="{425DFFE0-E3E6-42B5-9DFE-1FBBC414695F}" presName="bSp" presStyleCnt="0"/>
      <dgm:spPr/>
    </dgm:pt>
    <dgm:pt modelId="{503FD863-57A8-4B13-807B-6A012BEE3B0F}" type="pres">
      <dgm:prSet presAssocID="{425DFFE0-E3E6-42B5-9DFE-1FBBC414695F}" presName="process" presStyleCnt="0"/>
      <dgm:spPr/>
    </dgm:pt>
    <dgm:pt modelId="{93AF0260-35A9-4476-8C79-10AD6D4173FB}" type="pres">
      <dgm:prSet presAssocID="{DD1AE14E-FD79-40E4-8F04-B3BAF6459A1C}" presName="composite1" presStyleCnt="0"/>
      <dgm:spPr/>
    </dgm:pt>
    <dgm:pt modelId="{48E047AC-87F5-46B5-A106-CDDAF2ED521E}" type="pres">
      <dgm:prSet presAssocID="{DD1AE14E-FD79-40E4-8F04-B3BAF6459A1C}" presName="dummyNode1" presStyleLbl="node1" presStyleIdx="0" presStyleCnt="3"/>
      <dgm:spPr/>
    </dgm:pt>
    <dgm:pt modelId="{E76F4E10-D0AB-411E-97FE-AA4B550371F2}" type="pres">
      <dgm:prSet presAssocID="{DD1AE14E-FD79-40E4-8F04-B3BAF6459A1C}" presName="childNode1" presStyleLbl="bgAcc1" presStyleIdx="0" presStyleCnt="3" custScaleX="133549" custScaleY="304037" custLinFactNeighborX="-223" custLinFactNeighborY="-2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75BC9-F57B-441B-BEAE-A6174CF00A08}" type="pres">
      <dgm:prSet presAssocID="{DD1AE14E-FD79-40E4-8F04-B3BAF6459A1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9596F-067B-4C5B-ADB9-DA18348A5EDC}" type="pres">
      <dgm:prSet presAssocID="{DD1AE14E-FD79-40E4-8F04-B3BAF6459A1C}" presName="parentNode1" presStyleLbl="node1" presStyleIdx="0" presStyleCnt="3" custScaleX="131348" custLinFactY="27598" custLinFactNeighborX="-2005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23FED-4B27-4B05-B0F1-BF155FF6F804}" type="pres">
      <dgm:prSet presAssocID="{DD1AE14E-FD79-40E4-8F04-B3BAF6459A1C}" presName="connSite1" presStyleCnt="0"/>
      <dgm:spPr/>
    </dgm:pt>
    <dgm:pt modelId="{AD5DEBED-5CF7-4B5C-8C44-ABE243A30F22}" type="pres">
      <dgm:prSet presAssocID="{7E0C3B54-D041-4DC0-BA49-D2393D5E405E}" presName="Name9" presStyleLbl="sibTrans2D1" presStyleIdx="0" presStyleCnt="2" custAng="1184088" custScaleX="24543" custScaleY="13404" custLinFactNeighborX="-18840" custLinFactNeighborY="31763"/>
      <dgm:spPr/>
      <dgm:t>
        <a:bodyPr/>
        <a:lstStyle/>
        <a:p>
          <a:endParaRPr lang="en-US"/>
        </a:p>
      </dgm:t>
    </dgm:pt>
    <dgm:pt modelId="{E9696A12-D2FC-460B-8BC7-751DB3040572}" type="pres">
      <dgm:prSet presAssocID="{4CBA1E2A-FC98-46B7-99A4-E35250E4FDFD}" presName="composite2" presStyleCnt="0"/>
      <dgm:spPr/>
    </dgm:pt>
    <dgm:pt modelId="{D7047D9D-B030-432C-A59C-1D9C024F83DB}" type="pres">
      <dgm:prSet presAssocID="{4CBA1E2A-FC98-46B7-99A4-E35250E4FDFD}" presName="dummyNode2" presStyleLbl="node1" presStyleIdx="0" presStyleCnt="3"/>
      <dgm:spPr/>
    </dgm:pt>
    <dgm:pt modelId="{C06E49C2-2203-4C32-8683-FCCB68A06BBE}" type="pres">
      <dgm:prSet presAssocID="{4CBA1E2A-FC98-46B7-99A4-E35250E4FDFD}" presName="childNode2" presStyleLbl="bgAcc1" presStyleIdx="1" presStyleCnt="3" custScaleX="124328" custScaleY="304297" custLinFactNeighborY="4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9854F-89F3-4CB2-8803-514D31DEF4C2}" type="pres">
      <dgm:prSet presAssocID="{4CBA1E2A-FC98-46B7-99A4-E35250E4FDF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640E2-D289-4740-9362-DD55FD561B77}" type="pres">
      <dgm:prSet presAssocID="{4CBA1E2A-FC98-46B7-99A4-E35250E4FDFD}" presName="parentNode2" presStyleLbl="node1" presStyleIdx="1" presStyleCnt="3" custLinFactY="-32391" custLinFactNeighborX="-89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76B0-0B7D-4124-B650-8D63846DE164}" type="pres">
      <dgm:prSet presAssocID="{4CBA1E2A-FC98-46B7-99A4-E35250E4FDFD}" presName="connSite2" presStyleCnt="0"/>
      <dgm:spPr/>
    </dgm:pt>
    <dgm:pt modelId="{66234829-4147-4E53-9035-C3F70D93FBA3}" type="pres">
      <dgm:prSet presAssocID="{4F60C3E7-BC73-4725-B382-157B9390CE03}" presName="Name18" presStyleLbl="sibTrans2D1" presStyleIdx="1" presStyleCnt="2" custAng="13049229" custFlipVert="1" custScaleX="16813" custScaleY="8470" custLinFactNeighborX="-21925" custLinFactNeighborY="-30088"/>
      <dgm:spPr/>
      <dgm:t>
        <a:bodyPr/>
        <a:lstStyle/>
        <a:p>
          <a:endParaRPr lang="en-US"/>
        </a:p>
      </dgm:t>
    </dgm:pt>
    <dgm:pt modelId="{C7D151D6-2876-4FB4-933D-CA31F67ECA13}" type="pres">
      <dgm:prSet presAssocID="{529C2F31-74CB-4C7C-B770-47D7D90AC750}" presName="composite1" presStyleCnt="0"/>
      <dgm:spPr/>
    </dgm:pt>
    <dgm:pt modelId="{BF2FD6EE-4A09-42AB-9640-863B767C741F}" type="pres">
      <dgm:prSet presAssocID="{529C2F31-74CB-4C7C-B770-47D7D90AC750}" presName="dummyNode1" presStyleLbl="node1" presStyleIdx="1" presStyleCnt="3"/>
      <dgm:spPr/>
    </dgm:pt>
    <dgm:pt modelId="{2048152D-652A-4E10-8769-B14007A97371}" type="pres">
      <dgm:prSet presAssocID="{529C2F31-74CB-4C7C-B770-47D7D90AC750}" presName="childNode1" presStyleLbl="bgAcc1" presStyleIdx="2" presStyleCnt="3" custScaleX="169026" custScaleY="272598" custLinFactNeighborY="17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E4C7-F0F4-401C-BFF0-BB75F173C035}" type="pres">
      <dgm:prSet presAssocID="{529C2F31-74CB-4C7C-B770-47D7D90AC75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2C89B-9739-4BF1-95F6-938ECD3B65FC}" type="pres">
      <dgm:prSet presAssocID="{529C2F31-74CB-4C7C-B770-47D7D90AC750}" presName="parentNode1" presStyleLbl="node1" presStyleIdx="2" presStyleCnt="3" custScaleX="137565" custScaleY="170439" custLinFactY="100000" custLinFactNeighborY="1045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19E28-3601-4E2C-BC04-33C7FBA2AA72}" type="pres">
      <dgm:prSet presAssocID="{529C2F31-74CB-4C7C-B770-47D7D90AC750}" presName="connSite1" presStyleCnt="0"/>
      <dgm:spPr/>
    </dgm:pt>
  </dgm:ptLst>
  <dgm:cxnLst>
    <dgm:cxn modelId="{DEE971E2-8DB3-4B9B-BB24-A354034D8755}" type="presOf" srcId="{0B135006-AED7-4404-AC24-ECF4641797DD}" destId="{B6E75BC9-F57B-441B-BEAE-A6174CF00A08}" srcOrd="1" destOrd="1" presId="urn:microsoft.com/office/officeart/2005/8/layout/hProcess4"/>
    <dgm:cxn modelId="{05447A98-C136-4956-891F-E351EB2A5052}" srcId="{4CBA1E2A-FC98-46B7-99A4-E35250E4FDFD}" destId="{CF68D7BE-6274-4C62-B23C-54CB5352EFC9}" srcOrd="2" destOrd="0" parTransId="{997B7D18-63F3-4165-8A31-4297B1FE0A3C}" sibTransId="{2E793612-AC60-4E68-B34C-9AB183376F38}"/>
    <dgm:cxn modelId="{635F6003-CF5B-4D07-9417-5A2AE0BBF4BB}" type="presOf" srcId="{4774DD94-54A5-4DC1-A247-FA1ADF99AF62}" destId="{AD49854F-89F3-4CB2-8803-514D31DEF4C2}" srcOrd="1" destOrd="4" presId="urn:microsoft.com/office/officeart/2005/8/layout/hProcess4"/>
    <dgm:cxn modelId="{65EAE00B-51E9-46FA-8A14-A102E22C88E8}" type="presOf" srcId="{4774DD94-54A5-4DC1-A247-FA1ADF99AF62}" destId="{C06E49C2-2203-4C32-8683-FCCB68A06BBE}" srcOrd="0" destOrd="4" presId="urn:microsoft.com/office/officeart/2005/8/layout/hProcess4"/>
    <dgm:cxn modelId="{63D41112-34B2-4924-B216-830A9F7FEABC}" type="presOf" srcId="{1832E559-9489-4582-AF57-8AE38EF6E4CE}" destId="{E76F4E10-D0AB-411E-97FE-AA4B550371F2}" srcOrd="0" destOrd="2" presId="urn:microsoft.com/office/officeart/2005/8/layout/hProcess4"/>
    <dgm:cxn modelId="{D2450829-769A-465F-B56D-74CB52F1B0ED}" srcId="{4CBA1E2A-FC98-46B7-99A4-E35250E4FDFD}" destId="{2264744B-9F1C-4FC2-8565-C1A45C83AAFF}" srcOrd="0" destOrd="0" parTransId="{C071FBB3-3B64-48BC-8CDE-A230F275BD51}" sibTransId="{AB27F79E-76D3-452A-8D83-032EA04CFBB6}"/>
    <dgm:cxn modelId="{D1EDEE1A-F67D-4799-94A4-DB0E432AC8FA}" type="presOf" srcId="{21B33B34-D292-4B1D-9A62-16B2C40F7539}" destId="{2048152D-652A-4E10-8769-B14007A97371}" srcOrd="0" destOrd="1" presId="urn:microsoft.com/office/officeart/2005/8/layout/hProcess4"/>
    <dgm:cxn modelId="{7ED51FF8-F8F2-484F-88C7-A1C42016D0C1}" type="presOf" srcId="{529C2F31-74CB-4C7C-B770-47D7D90AC750}" destId="{6E22C89B-9739-4BF1-95F6-938ECD3B65FC}" srcOrd="0" destOrd="0" presId="urn:microsoft.com/office/officeart/2005/8/layout/hProcess4"/>
    <dgm:cxn modelId="{1FC1BB87-85A9-42C5-80C0-2992B00612AA}" type="presOf" srcId="{0B135006-AED7-4404-AC24-ECF4641797DD}" destId="{E76F4E10-D0AB-411E-97FE-AA4B550371F2}" srcOrd="0" destOrd="1" presId="urn:microsoft.com/office/officeart/2005/8/layout/hProcess4"/>
    <dgm:cxn modelId="{E6C48094-6E7C-49C3-A7AD-7CC377ED0E83}" type="presOf" srcId="{266D2F13-7BBD-4C8A-8305-F790479A8B4A}" destId="{08D0E4C7-F0F4-401C-BFF0-BB75F173C035}" srcOrd="1" destOrd="2" presId="urn:microsoft.com/office/officeart/2005/8/layout/hProcess4"/>
    <dgm:cxn modelId="{94CB27F0-B997-46D1-94C6-ACAAB9F6F78E}" type="presOf" srcId="{4F60C3E7-BC73-4725-B382-157B9390CE03}" destId="{66234829-4147-4E53-9035-C3F70D93FBA3}" srcOrd="0" destOrd="0" presId="urn:microsoft.com/office/officeart/2005/8/layout/hProcess4"/>
    <dgm:cxn modelId="{24C4CB9F-8557-485F-BC2A-3FEE79BF34CA}" type="presOf" srcId="{AC794250-1939-490B-90FB-A9153AF5DD87}" destId="{C06E49C2-2203-4C32-8683-FCCB68A06BBE}" srcOrd="0" destOrd="6" presId="urn:microsoft.com/office/officeart/2005/8/layout/hProcess4"/>
    <dgm:cxn modelId="{32F55A01-4F41-461D-9F4F-5D18A71A5B36}" type="presOf" srcId="{7E0C3B54-D041-4DC0-BA49-D2393D5E405E}" destId="{AD5DEBED-5CF7-4B5C-8C44-ABE243A30F22}" srcOrd="0" destOrd="0" presId="urn:microsoft.com/office/officeart/2005/8/layout/hProcess4"/>
    <dgm:cxn modelId="{96D26901-B324-4CB2-9C45-8E589DF45315}" type="presOf" srcId="{4CBA1E2A-FC98-46B7-99A4-E35250E4FDFD}" destId="{B18640E2-D289-4740-9362-DD55FD561B77}" srcOrd="0" destOrd="0" presId="urn:microsoft.com/office/officeart/2005/8/layout/hProcess4"/>
    <dgm:cxn modelId="{370DA355-9DB6-4397-B1A4-3CA9D862451A}" srcId="{DD1AE14E-FD79-40E4-8F04-B3BAF6459A1C}" destId="{1832E559-9489-4582-AF57-8AE38EF6E4CE}" srcOrd="2" destOrd="0" parTransId="{099C7AE2-5285-48B4-9FB1-38B9A5CF6CB3}" sibTransId="{50F3420E-CE40-4640-BF03-D922B1754724}"/>
    <dgm:cxn modelId="{5FCA8AB2-C2D1-4A7A-93FB-CD0A02EEBBC4}" type="presOf" srcId="{71BB76A5-82B3-4766-942C-27F3381DA506}" destId="{B6E75BC9-F57B-441B-BEAE-A6174CF00A08}" srcOrd="1" destOrd="0" presId="urn:microsoft.com/office/officeart/2005/8/layout/hProcess4"/>
    <dgm:cxn modelId="{77EA1590-B482-45FA-9ABE-49F256BBD8F5}" type="presOf" srcId="{CF68D7BE-6274-4C62-B23C-54CB5352EFC9}" destId="{C06E49C2-2203-4C32-8683-FCCB68A06BBE}" srcOrd="0" destOrd="2" presId="urn:microsoft.com/office/officeart/2005/8/layout/hProcess4"/>
    <dgm:cxn modelId="{3F27F138-5CEB-4425-A2A4-49F264283BB8}" type="presOf" srcId="{DFA5A98C-8E48-4775-8290-3FC8074625CE}" destId="{C06E49C2-2203-4C32-8683-FCCB68A06BBE}" srcOrd="0" destOrd="1" presId="urn:microsoft.com/office/officeart/2005/8/layout/hProcess4"/>
    <dgm:cxn modelId="{F1F7FDC2-05F3-4106-A40D-B622182DFFA5}" srcId="{425DFFE0-E3E6-42B5-9DFE-1FBBC414695F}" destId="{529C2F31-74CB-4C7C-B770-47D7D90AC750}" srcOrd="2" destOrd="0" parTransId="{7B57E21B-B461-407E-83AB-44ADE9E2A1EE}" sibTransId="{C8BBFBB5-B6F2-474C-90AC-99BC9082FAA4}"/>
    <dgm:cxn modelId="{0E93C652-3801-41B1-8CDB-50E20D05D1AF}" srcId="{4CBA1E2A-FC98-46B7-99A4-E35250E4FDFD}" destId="{DFA5A98C-8E48-4775-8290-3FC8074625CE}" srcOrd="1" destOrd="0" parTransId="{75A5DBAA-961F-4C77-BC98-C95CBCD551AE}" sibTransId="{CDDDB6DF-DC5F-4A8E-8674-FD0BBD6F8161}"/>
    <dgm:cxn modelId="{D32CF721-7E9B-4BFA-A3A3-78F08FA998EA}" type="presOf" srcId="{425DFFE0-E3E6-42B5-9DFE-1FBBC414695F}" destId="{7B0E7061-3C1A-403B-B349-402A4E32F83E}" srcOrd="0" destOrd="0" presId="urn:microsoft.com/office/officeart/2005/8/layout/hProcess4"/>
    <dgm:cxn modelId="{6F2489E5-9271-404F-B92D-3A0BA58355A0}" type="presOf" srcId="{BDE8E8A8-74E4-4CAB-8BBB-E3633DFB73CB}" destId="{AD49854F-89F3-4CB2-8803-514D31DEF4C2}" srcOrd="1" destOrd="3" presId="urn:microsoft.com/office/officeart/2005/8/layout/hProcess4"/>
    <dgm:cxn modelId="{9ED67856-142D-41D9-8B46-1EC21CAAB371}" type="presOf" srcId="{CF68D7BE-6274-4C62-B23C-54CB5352EFC9}" destId="{AD49854F-89F3-4CB2-8803-514D31DEF4C2}" srcOrd="1" destOrd="2" presId="urn:microsoft.com/office/officeart/2005/8/layout/hProcess4"/>
    <dgm:cxn modelId="{91B13535-D1F0-4A6D-B7F4-39719BE14D9F}" type="presOf" srcId="{21B33B34-D292-4B1D-9A62-16B2C40F7539}" destId="{08D0E4C7-F0F4-401C-BFF0-BB75F173C035}" srcOrd="1" destOrd="1" presId="urn:microsoft.com/office/officeart/2005/8/layout/hProcess4"/>
    <dgm:cxn modelId="{B2C71BFB-76A5-458D-BC6B-3348A629CE0A}" type="presOf" srcId="{71BB76A5-82B3-4766-942C-27F3381DA506}" destId="{E76F4E10-D0AB-411E-97FE-AA4B550371F2}" srcOrd="0" destOrd="0" presId="urn:microsoft.com/office/officeart/2005/8/layout/hProcess4"/>
    <dgm:cxn modelId="{14802C9F-1D01-4EDE-BDB8-32F99340EC8A}" srcId="{4CBA1E2A-FC98-46B7-99A4-E35250E4FDFD}" destId="{4774DD94-54A5-4DC1-A247-FA1ADF99AF62}" srcOrd="4" destOrd="0" parTransId="{0FE541F2-6FEA-479A-B955-4821A8983F5F}" sibTransId="{C7CAFEFE-2A02-4912-BF3E-9EA938AADB42}"/>
    <dgm:cxn modelId="{699EEDA9-4776-4E9A-96A4-CFE7C4A361E5}" srcId="{4CBA1E2A-FC98-46B7-99A4-E35250E4FDFD}" destId="{AC794250-1939-490B-90FB-A9153AF5DD87}" srcOrd="6" destOrd="0" parTransId="{2E1EAEB5-7165-42F5-8D3E-22B307B5419B}" sibTransId="{6FAA9FBA-64D9-45BA-97B2-15E301D6A811}"/>
    <dgm:cxn modelId="{B8AF4076-4435-4461-8221-65CACB2C4756}" srcId="{4CBA1E2A-FC98-46B7-99A4-E35250E4FDFD}" destId="{09F1F4BE-590E-4A2E-9201-14B76A2C582E}" srcOrd="5" destOrd="0" parTransId="{63628970-BCBE-46A0-B582-C3587FBE954E}" sibTransId="{85612D5B-E2A7-4A49-A3BE-65A0A93F178F}"/>
    <dgm:cxn modelId="{881CF792-3D94-47F6-B9FF-8055C3E791FB}" type="presOf" srcId="{2264744B-9F1C-4FC2-8565-C1A45C83AAFF}" destId="{C06E49C2-2203-4C32-8683-FCCB68A06BBE}" srcOrd="0" destOrd="0" presId="urn:microsoft.com/office/officeart/2005/8/layout/hProcess4"/>
    <dgm:cxn modelId="{88A89A6A-CB3C-4436-8763-8C249D21A827}" type="presOf" srcId="{1361C3B4-2675-4339-98A7-2E63A090D9E1}" destId="{08D0E4C7-F0F4-401C-BFF0-BB75F173C035}" srcOrd="1" destOrd="3" presId="urn:microsoft.com/office/officeart/2005/8/layout/hProcess4"/>
    <dgm:cxn modelId="{B39D2839-A93F-4BD7-869B-C2A323A15DC5}" type="presOf" srcId="{DD1AE14E-FD79-40E4-8F04-B3BAF6459A1C}" destId="{2929596F-067B-4C5B-ADB9-DA18348A5EDC}" srcOrd="0" destOrd="0" presId="urn:microsoft.com/office/officeart/2005/8/layout/hProcess4"/>
    <dgm:cxn modelId="{9B9A9EB3-32E0-4477-8A13-041A798724BD}" type="presOf" srcId="{AC794250-1939-490B-90FB-A9153AF5DD87}" destId="{AD49854F-89F3-4CB2-8803-514D31DEF4C2}" srcOrd="1" destOrd="6" presId="urn:microsoft.com/office/officeart/2005/8/layout/hProcess4"/>
    <dgm:cxn modelId="{9CD3FF67-F577-4A52-867B-3127C6F54049}" srcId="{529C2F31-74CB-4C7C-B770-47D7D90AC750}" destId="{1361C3B4-2675-4339-98A7-2E63A090D9E1}" srcOrd="3" destOrd="0" parTransId="{99E65414-EC62-4C6F-9C25-EADF28CA2C92}" sibTransId="{C6397090-E2C6-42A7-A515-59A0D44757DF}"/>
    <dgm:cxn modelId="{3EA04388-FF07-4CD9-AE0C-06534472669C}" type="presOf" srcId="{09F1F4BE-590E-4A2E-9201-14B76A2C582E}" destId="{AD49854F-89F3-4CB2-8803-514D31DEF4C2}" srcOrd="1" destOrd="5" presId="urn:microsoft.com/office/officeart/2005/8/layout/hProcess4"/>
    <dgm:cxn modelId="{F7FC4217-595E-4952-B32C-C78B272BBA7F}" srcId="{DD1AE14E-FD79-40E4-8F04-B3BAF6459A1C}" destId="{71BB76A5-82B3-4766-942C-27F3381DA506}" srcOrd="0" destOrd="0" parTransId="{1B791A68-4A2E-4D83-BF24-5B4B09344180}" sibTransId="{E47828FA-2F7D-421C-AC3F-90D96B561517}"/>
    <dgm:cxn modelId="{6533D180-2FD0-441E-B27A-77E8A6770CA3}" type="presOf" srcId="{2B747BB7-DAF9-4F80-906B-86154B5C5C5C}" destId="{2048152D-652A-4E10-8769-B14007A97371}" srcOrd="0" destOrd="0" presId="urn:microsoft.com/office/officeart/2005/8/layout/hProcess4"/>
    <dgm:cxn modelId="{DBFAC69F-31E7-45B5-8B01-D6DAE0870C44}" srcId="{425DFFE0-E3E6-42B5-9DFE-1FBBC414695F}" destId="{4CBA1E2A-FC98-46B7-99A4-E35250E4FDFD}" srcOrd="1" destOrd="0" parTransId="{681F2FBD-B516-401E-91F5-82A49C30DE89}" sibTransId="{4F60C3E7-BC73-4725-B382-157B9390CE03}"/>
    <dgm:cxn modelId="{7F52DBF9-322B-4AE4-A9A3-A1C51120B422}" srcId="{4CBA1E2A-FC98-46B7-99A4-E35250E4FDFD}" destId="{BDE8E8A8-74E4-4CAB-8BBB-E3633DFB73CB}" srcOrd="3" destOrd="0" parTransId="{EC93D47C-DE02-4196-B405-C9C007AA6741}" sibTransId="{5AD001D4-3E9C-4DDE-B5FF-F1E0115A589C}"/>
    <dgm:cxn modelId="{C731DAC8-EE20-44CA-BA96-38AD9D1D0B5D}" srcId="{529C2F31-74CB-4C7C-B770-47D7D90AC750}" destId="{3FD4E844-5E60-431D-A6EC-13311009C431}" srcOrd="4" destOrd="0" parTransId="{0721BA79-35E6-4513-B0B3-0B85F4D4D5FC}" sibTransId="{D41D7B2B-0A53-45ED-8858-F976B9039658}"/>
    <dgm:cxn modelId="{9BBA3B0C-FBA1-47E3-B909-9853B0543702}" type="presOf" srcId="{09F1F4BE-590E-4A2E-9201-14B76A2C582E}" destId="{C06E49C2-2203-4C32-8683-FCCB68A06BBE}" srcOrd="0" destOrd="5" presId="urn:microsoft.com/office/officeart/2005/8/layout/hProcess4"/>
    <dgm:cxn modelId="{FE757A0B-5680-4CC2-BA6E-C46B3C3252BD}" type="presOf" srcId="{2B747BB7-DAF9-4F80-906B-86154B5C5C5C}" destId="{08D0E4C7-F0F4-401C-BFF0-BB75F173C035}" srcOrd="1" destOrd="0" presId="urn:microsoft.com/office/officeart/2005/8/layout/hProcess4"/>
    <dgm:cxn modelId="{A8FC12F8-1AA7-47E8-A942-71160A63C518}" type="presOf" srcId="{BDE8E8A8-74E4-4CAB-8BBB-E3633DFB73CB}" destId="{C06E49C2-2203-4C32-8683-FCCB68A06BBE}" srcOrd="0" destOrd="3" presId="urn:microsoft.com/office/officeart/2005/8/layout/hProcess4"/>
    <dgm:cxn modelId="{966C036F-B117-437A-A33F-657B89D8943F}" type="presOf" srcId="{3FD4E844-5E60-431D-A6EC-13311009C431}" destId="{08D0E4C7-F0F4-401C-BFF0-BB75F173C035}" srcOrd="1" destOrd="4" presId="urn:microsoft.com/office/officeart/2005/8/layout/hProcess4"/>
    <dgm:cxn modelId="{13518A0A-826B-4006-A886-3C47FCCD79B1}" srcId="{DD1AE14E-FD79-40E4-8F04-B3BAF6459A1C}" destId="{0B135006-AED7-4404-AC24-ECF4641797DD}" srcOrd="1" destOrd="0" parTransId="{D8EF0F8A-D07F-46BE-BA92-254D3E28B40E}" sibTransId="{F558E783-AFCC-4659-AE11-D63002603EFE}"/>
    <dgm:cxn modelId="{5D9D4BEC-9996-462C-87B1-1B0423088BE2}" type="presOf" srcId="{2264744B-9F1C-4FC2-8565-C1A45C83AAFF}" destId="{AD49854F-89F3-4CB2-8803-514D31DEF4C2}" srcOrd="1" destOrd="0" presId="urn:microsoft.com/office/officeart/2005/8/layout/hProcess4"/>
    <dgm:cxn modelId="{B9F2FB7B-CF4C-43C5-9759-DF0BD277C95E}" type="presOf" srcId="{3FD4E844-5E60-431D-A6EC-13311009C431}" destId="{2048152D-652A-4E10-8769-B14007A97371}" srcOrd="0" destOrd="4" presId="urn:microsoft.com/office/officeart/2005/8/layout/hProcess4"/>
    <dgm:cxn modelId="{7232E953-2A58-4B98-BCEB-85C56F834982}" srcId="{425DFFE0-E3E6-42B5-9DFE-1FBBC414695F}" destId="{DD1AE14E-FD79-40E4-8F04-B3BAF6459A1C}" srcOrd="0" destOrd="0" parTransId="{B974578F-A7DC-427C-8F30-B980147C539E}" sibTransId="{7E0C3B54-D041-4DC0-BA49-D2393D5E405E}"/>
    <dgm:cxn modelId="{E6CCC0FF-5B5A-4B8F-9BC3-F35749D97068}" type="presOf" srcId="{DFA5A98C-8E48-4775-8290-3FC8074625CE}" destId="{AD49854F-89F3-4CB2-8803-514D31DEF4C2}" srcOrd="1" destOrd="1" presId="urn:microsoft.com/office/officeart/2005/8/layout/hProcess4"/>
    <dgm:cxn modelId="{0E2F3E65-8F47-4C5D-8C7C-F8D77F6E2F68}" type="presOf" srcId="{266D2F13-7BBD-4C8A-8305-F790479A8B4A}" destId="{2048152D-652A-4E10-8769-B14007A97371}" srcOrd="0" destOrd="2" presId="urn:microsoft.com/office/officeart/2005/8/layout/hProcess4"/>
    <dgm:cxn modelId="{ED8F8837-42EC-4265-BC99-15BD77F569C9}" type="presOf" srcId="{1361C3B4-2675-4339-98A7-2E63A090D9E1}" destId="{2048152D-652A-4E10-8769-B14007A97371}" srcOrd="0" destOrd="3" presId="urn:microsoft.com/office/officeart/2005/8/layout/hProcess4"/>
    <dgm:cxn modelId="{657C28D5-D851-4E05-87BF-2EBC9AF213DD}" srcId="{529C2F31-74CB-4C7C-B770-47D7D90AC750}" destId="{21B33B34-D292-4B1D-9A62-16B2C40F7539}" srcOrd="1" destOrd="0" parTransId="{98680470-0D53-4AD5-8FC9-7B2451CC4D72}" sibTransId="{8334CE39-2C3E-4F5F-B99B-FA3E8DBC178B}"/>
    <dgm:cxn modelId="{5307C96A-487B-42BF-86FF-45CF3525D45F}" srcId="{529C2F31-74CB-4C7C-B770-47D7D90AC750}" destId="{266D2F13-7BBD-4C8A-8305-F790479A8B4A}" srcOrd="2" destOrd="0" parTransId="{90765F49-6015-4556-98A8-5C5F11E3C998}" sibTransId="{2C667621-4159-4AD7-9F14-6CB35D757EBE}"/>
    <dgm:cxn modelId="{EE5A6970-2425-41FB-A65B-419B5945AB7C}" type="presOf" srcId="{1832E559-9489-4582-AF57-8AE38EF6E4CE}" destId="{B6E75BC9-F57B-441B-BEAE-A6174CF00A08}" srcOrd="1" destOrd="2" presId="urn:microsoft.com/office/officeart/2005/8/layout/hProcess4"/>
    <dgm:cxn modelId="{15DA6ACF-4F78-408F-A5BA-C893AA1D882A}" srcId="{529C2F31-74CB-4C7C-B770-47D7D90AC750}" destId="{2B747BB7-DAF9-4F80-906B-86154B5C5C5C}" srcOrd="0" destOrd="0" parTransId="{693EA52F-4153-4470-8E85-59CA162A2F53}" sibTransId="{238EB864-BBEA-4739-82C9-05EB83F05847}"/>
    <dgm:cxn modelId="{12027F01-ABCD-49B4-B70F-89192F926914}" type="presParOf" srcId="{7B0E7061-3C1A-403B-B349-402A4E32F83E}" destId="{EFB6C4E5-37E0-483B-A9D1-B062DCF76DA3}" srcOrd="0" destOrd="0" presId="urn:microsoft.com/office/officeart/2005/8/layout/hProcess4"/>
    <dgm:cxn modelId="{4D5019BE-4448-4CB7-A8CE-18E5CA46DC85}" type="presParOf" srcId="{7B0E7061-3C1A-403B-B349-402A4E32F83E}" destId="{005DBA52-2B99-4252-8ADF-EB03C1CB2710}" srcOrd="1" destOrd="0" presId="urn:microsoft.com/office/officeart/2005/8/layout/hProcess4"/>
    <dgm:cxn modelId="{11177686-15F5-40A4-908B-EB11BF84617E}" type="presParOf" srcId="{7B0E7061-3C1A-403B-B349-402A4E32F83E}" destId="{503FD863-57A8-4B13-807B-6A012BEE3B0F}" srcOrd="2" destOrd="0" presId="urn:microsoft.com/office/officeart/2005/8/layout/hProcess4"/>
    <dgm:cxn modelId="{D5831269-B22F-4A8B-A269-93D11881F04B}" type="presParOf" srcId="{503FD863-57A8-4B13-807B-6A012BEE3B0F}" destId="{93AF0260-35A9-4476-8C79-10AD6D4173FB}" srcOrd="0" destOrd="0" presId="urn:microsoft.com/office/officeart/2005/8/layout/hProcess4"/>
    <dgm:cxn modelId="{DFE2075F-6A24-4489-BFF6-C09A6BBAD27E}" type="presParOf" srcId="{93AF0260-35A9-4476-8C79-10AD6D4173FB}" destId="{48E047AC-87F5-46B5-A106-CDDAF2ED521E}" srcOrd="0" destOrd="0" presId="urn:microsoft.com/office/officeart/2005/8/layout/hProcess4"/>
    <dgm:cxn modelId="{FCB97D59-07CA-4162-BB35-B86AAB594858}" type="presParOf" srcId="{93AF0260-35A9-4476-8C79-10AD6D4173FB}" destId="{E76F4E10-D0AB-411E-97FE-AA4B550371F2}" srcOrd="1" destOrd="0" presId="urn:microsoft.com/office/officeart/2005/8/layout/hProcess4"/>
    <dgm:cxn modelId="{3E42BFB5-1461-4B9C-8E26-DA98A563F63A}" type="presParOf" srcId="{93AF0260-35A9-4476-8C79-10AD6D4173FB}" destId="{B6E75BC9-F57B-441B-BEAE-A6174CF00A08}" srcOrd="2" destOrd="0" presId="urn:microsoft.com/office/officeart/2005/8/layout/hProcess4"/>
    <dgm:cxn modelId="{18E9EF07-2342-4704-A17F-AFAC190790AA}" type="presParOf" srcId="{93AF0260-35A9-4476-8C79-10AD6D4173FB}" destId="{2929596F-067B-4C5B-ADB9-DA18348A5EDC}" srcOrd="3" destOrd="0" presId="urn:microsoft.com/office/officeart/2005/8/layout/hProcess4"/>
    <dgm:cxn modelId="{CBE52B3E-AC59-4F19-AEAB-911CB362B841}" type="presParOf" srcId="{93AF0260-35A9-4476-8C79-10AD6D4173FB}" destId="{66023FED-4B27-4B05-B0F1-BF155FF6F804}" srcOrd="4" destOrd="0" presId="urn:microsoft.com/office/officeart/2005/8/layout/hProcess4"/>
    <dgm:cxn modelId="{5849E142-45A8-42CB-9275-D658A58B39E1}" type="presParOf" srcId="{503FD863-57A8-4B13-807B-6A012BEE3B0F}" destId="{AD5DEBED-5CF7-4B5C-8C44-ABE243A30F22}" srcOrd="1" destOrd="0" presId="urn:microsoft.com/office/officeart/2005/8/layout/hProcess4"/>
    <dgm:cxn modelId="{A7DA8669-B497-48F6-B50A-15D6F7F1EF04}" type="presParOf" srcId="{503FD863-57A8-4B13-807B-6A012BEE3B0F}" destId="{E9696A12-D2FC-460B-8BC7-751DB3040572}" srcOrd="2" destOrd="0" presId="urn:microsoft.com/office/officeart/2005/8/layout/hProcess4"/>
    <dgm:cxn modelId="{F215763D-871A-4FEF-85CB-D5594A8FA0F5}" type="presParOf" srcId="{E9696A12-D2FC-460B-8BC7-751DB3040572}" destId="{D7047D9D-B030-432C-A59C-1D9C024F83DB}" srcOrd="0" destOrd="0" presId="urn:microsoft.com/office/officeart/2005/8/layout/hProcess4"/>
    <dgm:cxn modelId="{93A83315-53BB-4282-9EEA-3FACD248E872}" type="presParOf" srcId="{E9696A12-D2FC-460B-8BC7-751DB3040572}" destId="{C06E49C2-2203-4C32-8683-FCCB68A06BBE}" srcOrd="1" destOrd="0" presId="urn:microsoft.com/office/officeart/2005/8/layout/hProcess4"/>
    <dgm:cxn modelId="{CD279119-9293-4414-917E-7EC334D1760D}" type="presParOf" srcId="{E9696A12-D2FC-460B-8BC7-751DB3040572}" destId="{AD49854F-89F3-4CB2-8803-514D31DEF4C2}" srcOrd="2" destOrd="0" presId="urn:microsoft.com/office/officeart/2005/8/layout/hProcess4"/>
    <dgm:cxn modelId="{9DAAF218-07FF-4F47-9941-02333B3D4677}" type="presParOf" srcId="{E9696A12-D2FC-460B-8BC7-751DB3040572}" destId="{B18640E2-D289-4740-9362-DD55FD561B77}" srcOrd="3" destOrd="0" presId="urn:microsoft.com/office/officeart/2005/8/layout/hProcess4"/>
    <dgm:cxn modelId="{1356BC62-2DF6-4C21-BFB4-CC1F2D1B88CD}" type="presParOf" srcId="{E9696A12-D2FC-460B-8BC7-751DB3040572}" destId="{48F576B0-0B7D-4124-B650-8D63846DE164}" srcOrd="4" destOrd="0" presId="urn:microsoft.com/office/officeart/2005/8/layout/hProcess4"/>
    <dgm:cxn modelId="{04D7A78A-3D33-4EDA-98A2-C08657C658C9}" type="presParOf" srcId="{503FD863-57A8-4B13-807B-6A012BEE3B0F}" destId="{66234829-4147-4E53-9035-C3F70D93FBA3}" srcOrd="3" destOrd="0" presId="urn:microsoft.com/office/officeart/2005/8/layout/hProcess4"/>
    <dgm:cxn modelId="{90F07AF8-7A41-48DA-9D8B-64A8A5AFC207}" type="presParOf" srcId="{503FD863-57A8-4B13-807B-6A012BEE3B0F}" destId="{C7D151D6-2876-4FB4-933D-CA31F67ECA13}" srcOrd="4" destOrd="0" presId="urn:microsoft.com/office/officeart/2005/8/layout/hProcess4"/>
    <dgm:cxn modelId="{A7E5D0BC-7E9C-4F56-BCFD-BC0B275FA672}" type="presParOf" srcId="{C7D151D6-2876-4FB4-933D-CA31F67ECA13}" destId="{BF2FD6EE-4A09-42AB-9640-863B767C741F}" srcOrd="0" destOrd="0" presId="urn:microsoft.com/office/officeart/2005/8/layout/hProcess4"/>
    <dgm:cxn modelId="{1AAD3FC9-3F6D-4123-848A-E1CB97713337}" type="presParOf" srcId="{C7D151D6-2876-4FB4-933D-CA31F67ECA13}" destId="{2048152D-652A-4E10-8769-B14007A97371}" srcOrd="1" destOrd="0" presId="urn:microsoft.com/office/officeart/2005/8/layout/hProcess4"/>
    <dgm:cxn modelId="{C9CECA42-9900-4AC6-980B-BA65D0386820}" type="presParOf" srcId="{C7D151D6-2876-4FB4-933D-CA31F67ECA13}" destId="{08D0E4C7-F0F4-401C-BFF0-BB75F173C035}" srcOrd="2" destOrd="0" presId="urn:microsoft.com/office/officeart/2005/8/layout/hProcess4"/>
    <dgm:cxn modelId="{5E5F2492-7C54-4ABE-95FB-6688C6C08887}" type="presParOf" srcId="{C7D151D6-2876-4FB4-933D-CA31F67ECA13}" destId="{6E22C89B-9739-4BF1-95F6-938ECD3B65FC}" srcOrd="3" destOrd="0" presId="urn:microsoft.com/office/officeart/2005/8/layout/hProcess4"/>
    <dgm:cxn modelId="{A0AC3800-3763-4CC3-84C4-5913810B33AA}" type="presParOf" srcId="{C7D151D6-2876-4FB4-933D-CA31F67ECA13}" destId="{F4219E28-3601-4E2C-BC04-33C7FBA2AA7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20185-5958-44CF-B3AB-4B738E168F5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BA59856F-B358-448A-8C46-B07D44B4B0EA}">
      <dgm:prSet phldrT="[Text]" phldr="1"/>
      <dgm:spPr/>
      <dgm:t>
        <a:bodyPr/>
        <a:lstStyle/>
        <a:p>
          <a:endParaRPr lang="en-US" dirty="0"/>
        </a:p>
      </dgm:t>
    </dgm:pt>
    <dgm:pt modelId="{8D87659F-3ECA-4584-A203-B32D0AF2A517}" type="parTrans" cxnId="{5F148788-B519-410F-B38F-F504BF7AA70C}">
      <dgm:prSet/>
      <dgm:spPr/>
      <dgm:t>
        <a:bodyPr/>
        <a:lstStyle/>
        <a:p>
          <a:endParaRPr lang="en-US"/>
        </a:p>
      </dgm:t>
    </dgm:pt>
    <dgm:pt modelId="{D33F7A6D-C60E-4B07-AF8E-7A25696CBDC4}" type="sibTrans" cxnId="{5F148788-B519-410F-B38F-F504BF7AA70C}">
      <dgm:prSet/>
      <dgm:spPr/>
      <dgm:t>
        <a:bodyPr/>
        <a:lstStyle/>
        <a:p>
          <a:endParaRPr lang="en-US"/>
        </a:p>
      </dgm:t>
    </dgm:pt>
    <dgm:pt modelId="{96DF3B3A-F80A-4E55-AE95-9C9D96918D76}">
      <dgm:prSet phldrT="[Text]" phldr="1"/>
      <dgm:spPr/>
      <dgm:t>
        <a:bodyPr/>
        <a:lstStyle/>
        <a:p>
          <a:endParaRPr lang="en-US" dirty="0"/>
        </a:p>
      </dgm:t>
    </dgm:pt>
    <dgm:pt modelId="{CD1FF88A-ABD7-4178-8EA5-E09FD5B34334}" type="parTrans" cxnId="{F62BD213-6F07-4BB5-A52E-3C9C20C9C6FE}">
      <dgm:prSet/>
      <dgm:spPr/>
      <dgm:t>
        <a:bodyPr/>
        <a:lstStyle/>
        <a:p>
          <a:endParaRPr lang="en-US"/>
        </a:p>
      </dgm:t>
    </dgm:pt>
    <dgm:pt modelId="{678A61E4-ABC7-46E3-999F-31D8F6424D4B}" type="sibTrans" cxnId="{F62BD213-6F07-4BB5-A52E-3C9C20C9C6FE}">
      <dgm:prSet/>
      <dgm:spPr/>
      <dgm:t>
        <a:bodyPr/>
        <a:lstStyle/>
        <a:p>
          <a:endParaRPr lang="en-US"/>
        </a:p>
      </dgm:t>
    </dgm:pt>
    <dgm:pt modelId="{CFD549DE-474C-4F87-B5EB-A7FE7D8E113F}">
      <dgm:prSet phldrT="[Text]" phldr="1"/>
      <dgm:spPr/>
      <dgm:t>
        <a:bodyPr/>
        <a:lstStyle/>
        <a:p>
          <a:endParaRPr lang="en-US" dirty="0"/>
        </a:p>
      </dgm:t>
    </dgm:pt>
    <dgm:pt modelId="{2D4F7565-9A6B-4573-82A2-6AE7932396B2}" type="parTrans" cxnId="{F8A5BD09-44CA-43F6-96CB-FC18F3F7EF10}">
      <dgm:prSet/>
      <dgm:spPr/>
      <dgm:t>
        <a:bodyPr/>
        <a:lstStyle/>
        <a:p>
          <a:endParaRPr lang="en-US"/>
        </a:p>
      </dgm:t>
    </dgm:pt>
    <dgm:pt modelId="{70880F17-150D-4F9D-A0E8-14D36C82060F}" type="sibTrans" cxnId="{F8A5BD09-44CA-43F6-96CB-FC18F3F7EF10}">
      <dgm:prSet/>
      <dgm:spPr/>
      <dgm:t>
        <a:bodyPr/>
        <a:lstStyle/>
        <a:p>
          <a:endParaRPr lang="en-US"/>
        </a:p>
      </dgm:t>
    </dgm:pt>
    <dgm:pt modelId="{BA24FA7A-37FE-446B-AE34-9E33E49C3DF7}">
      <dgm:prSet phldrT="[Text]" phldr="1"/>
      <dgm:spPr/>
      <dgm:t>
        <a:bodyPr/>
        <a:lstStyle/>
        <a:p>
          <a:endParaRPr lang="en-US" dirty="0"/>
        </a:p>
      </dgm:t>
    </dgm:pt>
    <dgm:pt modelId="{40A7A80F-6F58-478B-9BB4-AF2AD388ECD7}" type="parTrans" cxnId="{F0CEE355-E472-4FEC-B239-AEC920456AD5}">
      <dgm:prSet/>
      <dgm:spPr/>
      <dgm:t>
        <a:bodyPr/>
        <a:lstStyle/>
        <a:p>
          <a:endParaRPr lang="en-US"/>
        </a:p>
      </dgm:t>
    </dgm:pt>
    <dgm:pt modelId="{0F542AEE-3C07-448A-93DB-B510235D27C6}" type="sibTrans" cxnId="{F0CEE355-E472-4FEC-B239-AEC920456AD5}">
      <dgm:prSet/>
      <dgm:spPr/>
      <dgm:t>
        <a:bodyPr/>
        <a:lstStyle/>
        <a:p>
          <a:endParaRPr lang="en-US"/>
        </a:p>
      </dgm:t>
    </dgm:pt>
    <dgm:pt modelId="{66615A9C-93DC-4660-8AFE-E77A7C805BD8}" type="pres">
      <dgm:prSet presAssocID="{77E20185-5958-44CF-B3AB-4B738E168F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847E37-BF3B-4BF9-8D58-8FF29BA8272F}" type="pres">
      <dgm:prSet presAssocID="{BA59856F-B358-448A-8C46-B07D44B4B0E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90529-ACA8-4235-A82A-1F3D6E4BCB1D}" type="pres">
      <dgm:prSet presAssocID="{D33F7A6D-C60E-4B07-AF8E-7A25696CBDC4}" presName="space" presStyleCnt="0"/>
      <dgm:spPr/>
    </dgm:pt>
    <dgm:pt modelId="{51BF3E67-604E-4F2B-8FF7-8D8C0B593DDB}" type="pres">
      <dgm:prSet presAssocID="{96DF3B3A-F80A-4E55-AE95-9C9D96918D7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4B194-589B-4404-8C49-B9C9AF13140E}" type="pres">
      <dgm:prSet presAssocID="{678A61E4-ABC7-46E3-999F-31D8F6424D4B}" presName="space" presStyleCnt="0"/>
      <dgm:spPr/>
    </dgm:pt>
    <dgm:pt modelId="{545605BD-A332-4882-8679-E342FFE24A81}" type="pres">
      <dgm:prSet presAssocID="{CFD549DE-474C-4F87-B5EB-A7FE7D8E113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A08B3-DA59-40C7-9C4A-38C7C9E6BBAA}" type="pres">
      <dgm:prSet presAssocID="{70880F17-150D-4F9D-A0E8-14D36C82060F}" presName="space" presStyleCnt="0"/>
      <dgm:spPr/>
    </dgm:pt>
    <dgm:pt modelId="{79ED0A36-A0EC-4DF6-8AC4-D8288AE70ECA}" type="pres">
      <dgm:prSet presAssocID="{BA24FA7A-37FE-446B-AE34-9E33E49C3DF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BD09-44CA-43F6-96CB-FC18F3F7EF10}" srcId="{77E20185-5958-44CF-B3AB-4B738E168F52}" destId="{CFD549DE-474C-4F87-B5EB-A7FE7D8E113F}" srcOrd="2" destOrd="0" parTransId="{2D4F7565-9A6B-4573-82A2-6AE7932396B2}" sibTransId="{70880F17-150D-4F9D-A0E8-14D36C82060F}"/>
    <dgm:cxn modelId="{F62BD213-6F07-4BB5-A52E-3C9C20C9C6FE}" srcId="{77E20185-5958-44CF-B3AB-4B738E168F52}" destId="{96DF3B3A-F80A-4E55-AE95-9C9D96918D76}" srcOrd="1" destOrd="0" parTransId="{CD1FF88A-ABD7-4178-8EA5-E09FD5B34334}" sibTransId="{678A61E4-ABC7-46E3-999F-31D8F6424D4B}"/>
    <dgm:cxn modelId="{5F148788-B519-410F-B38F-F504BF7AA70C}" srcId="{77E20185-5958-44CF-B3AB-4B738E168F52}" destId="{BA59856F-B358-448A-8C46-B07D44B4B0EA}" srcOrd="0" destOrd="0" parTransId="{8D87659F-3ECA-4584-A203-B32D0AF2A517}" sibTransId="{D33F7A6D-C60E-4B07-AF8E-7A25696CBDC4}"/>
    <dgm:cxn modelId="{A8C6DE1B-DBDA-4C04-B6FC-0C054835D5CD}" type="presOf" srcId="{BA59856F-B358-448A-8C46-B07D44B4B0EA}" destId="{15847E37-BF3B-4BF9-8D58-8FF29BA8272F}" srcOrd="0" destOrd="0" presId="urn:microsoft.com/office/officeart/2005/8/layout/venn3"/>
    <dgm:cxn modelId="{D4670525-E2C5-49E5-8FAE-0CE5DD4CB5EF}" type="presOf" srcId="{CFD549DE-474C-4F87-B5EB-A7FE7D8E113F}" destId="{545605BD-A332-4882-8679-E342FFE24A81}" srcOrd="0" destOrd="0" presId="urn:microsoft.com/office/officeart/2005/8/layout/venn3"/>
    <dgm:cxn modelId="{D4A91374-5CD7-42A8-9DA1-1C029E3B6FCB}" type="presOf" srcId="{96DF3B3A-F80A-4E55-AE95-9C9D96918D76}" destId="{51BF3E67-604E-4F2B-8FF7-8D8C0B593DDB}" srcOrd="0" destOrd="0" presId="urn:microsoft.com/office/officeart/2005/8/layout/venn3"/>
    <dgm:cxn modelId="{554FC19A-15BA-4006-BA1D-03ACFB6A78F9}" type="presOf" srcId="{77E20185-5958-44CF-B3AB-4B738E168F52}" destId="{66615A9C-93DC-4660-8AFE-E77A7C805BD8}" srcOrd="0" destOrd="0" presId="urn:microsoft.com/office/officeart/2005/8/layout/venn3"/>
    <dgm:cxn modelId="{DEFC9044-9B11-40F8-9F80-E6A033863363}" type="presOf" srcId="{BA24FA7A-37FE-446B-AE34-9E33E49C3DF7}" destId="{79ED0A36-A0EC-4DF6-8AC4-D8288AE70ECA}" srcOrd="0" destOrd="0" presId="urn:microsoft.com/office/officeart/2005/8/layout/venn3"/>
    <dgm:cxn modelId="{F0CEE355-E472-4FEC-B239-AEC920456AD5}" srcId="{77E20185-5958-44CF-B3AB-4B738E168F52}" destId="{BA24FA7A-37FE-446B-AE34-9E33E49C3DF7}" srcOrd="3" destOrd="0" parTransId="{40A7A80F-6F58-478B-9BB4-AF2AD388ECD7}" sibTransId="{0F542AEE-3C07-448A-93DB-B510235D27C6}"/>
    <dgm:cxn modelId="{B7AC1FDE-FC20-422E-8E8B-B3B895537081}" type="presParOf" srcId="{66615A9C-93DC-4660-8AFE-E77A7C805BD8}" destId="{15847E37-BF3B-4BF9-8D58-8FF29BA8272F}" srcOrd="0" destOrd="0" presId="urn:microsoft.com/office/officeart/2005/8/layout/venn3"/>
    <dgm:cxn modelId="{4629AF07-BD7E-46D4-8525-D0067B86834E}" type="presParOf" srcId="{66615A9C-93DC-4660-8AFE-E77A7C805BD8}" destId="{90190529-ACA8-4235-A82A-1F3D6E4BCB1D}" srcOrd="1" destOrd="0" presId="urn:microsoft.com/office/officeart/2005/8/layout/venn3"/>
    <dgm:cxn modelId="{C4FDAF23-3EBA-45CD-9E03-66782D2B0A52}" type="presParOf" srcId="{66615A9C-93DC-4660-8AFE-E77A7C805BD8}" destId="{51BF3E67-604E-4F2B-8FF7-8D8C0B593DDB}" srcOrd="2" destOrd="0" presId="urn:microsoft.com/office/officeart/2005/8/layout/venn3"/>
    <dgm:cxn modelId="{FA9B9437-F064-4C65-8B8D-D0A049AC3498}" type="presParOf" srcId="{66615A9C-93DC-4660-8AFE-E77A7C805BD8}" destId="{D084B194-589B-4404-8C49-B9C9AF13140E}" srcOrd="3" destOrd="0" presId="urn:microsoft.com/office/officeart/2005/8/layout/venn3"/>
    <dgm:cxn modelId="{D298B06C-A099-4EB6-B9EA-D001D3218383}" type="presParOf" srcId="{66615A9C-93DC-4660-8AFE-E77A7C805BD8}" destId="{545605BD-A332-4882-8679-E342FFE24A81}" srcOrd="4" destOrd="0" presId="urn:microsoft.com/office/officeart/2005/8/layout/venn3"/>
    <dgm:cxn modelId="{5DEC2C19-471F-42E4-889E-8D19C9ABEF2F}" type="presParOf" srcId="{66615A9C-93DC-4660-8AFE-E77A7C805BD8}" destId="{E58A08B3-DA59-40C7-9C4A-38C7C9E6BBAA}" srcOrd="5" destOrd="0" presId="urn:microsoft.com/office/officeart/2005/8/layout/venn3"/>
    <dgm:cxn modelId="{8BCFE4BE-7055-4A8E-B569-9B932A235007}" type="presParOf" srcId="{66615A9C-93DC-4660-8AFE-E77A7C805BD8}" destId="{79ED0A36-A0EC-4DF6-8AC4-D8288AE70EC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89C52-AD56-4A90-91B5-18446AB170AA}" type="doc">
      <dgm:prSet loTypeId="urn:microsoft.com/office/officeart/2005/8/layout/bList2#1" loCatId="list" qsTypeId="urn:microsoft.com/office/officeart/2005/8/quickstyle/3d8" qsCatId="3D" csTypeId="urn:microsoft.com/office/officeart/2005/8/colors/accent1_2" csCatId="accent1" phldr="1"/>
      <dgm:spPr/>
    </dgm:pt>
    <dgm:pt modelId="{5E713E81-ADA1-4969-971C-071A03315E1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F0D804-C6B9-44EF-87AC-F43FCAAD74D9}" type="parTrans" cxnId="{2E2B2D41-A9D5-48E9-9419-9EA0B9EDAB80}">
      <dgm:prSet/>
      <dgm:spPr/>
      <dgm:t>
        <a:bodyPr/>
        <a:lstStyle/>
        <a:p>
          <a:endParaRPr lang="en-US"/>
        </a:p>
      </dgm:t>
    </dgm:pt>
    <dgm:pt modelId="{84035C2C-C7FE-4444-B0C8-4AC86C18604D}" type="sibTrans" cxnId="{2E2B2D41-A9D5-48E9-9419-9EA0B9EDAB80}">
      <dgm:prSet/>
      <dgm:spPr/>
      <dgm:t>
        <a:bodyPr/>
        <a:lstStyle/>
        <a:p>
          <a:endParaRPr lang="en-US"/>
        </a:p>
      </dgm:t>
    </dgm:pt>
    <dgm:pt modelId="{5CDAC1A2-477C-4A63-8C86-E5DDB864F2F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00EF43D-48E6-49D5-886A-0CEDFA65989D}" type="parTrans" cxnId="{D9DC874A-E9A2-4724-85A1-C8B2E21BC0B8}">
      <dgm:prSet/>
      <dgm:spPr/>
      <dgm:t>
        <a:bodyPr/>
        <a:lstStyle/>
        <a:p>
          <a:endParaRPr lang="en-US"/>
        </a:p>
      </dgm:t>
    </dgm:pt>
    <dgm:pt modelId="{F9027021-4D38-4200-A90E-4A200B36E547}" type="sibTrans" cxnId="{D9DC874A-E9A2-4724-85A1-C8B2E21BC0B8}">
      <dgm:prSet/>
      <dgm:spPr/>
      <dgm:t>
        <a:bodyPr/>
        <a:lstStyle/>
        <a:p>
          <a:endParaRPr lang="en-US"/>
        </a:p>
      </dgm:t>
    </dgm:pt>
    <dgm:pt modelId="{FA49C035-EA16-4985-BF0A-0D096296C0D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97D8DC8-B62E-4620-90FC-7271026212A1}" type="parTrans" cxnId="{05E1788C-3F21-4504-B153-3E16D831288F}">
      <dgm:prSet/>
      <dgm:spPr/>
      <dgm:t>
        <a:bodyPr/>
        <a:lstStyle/>
        <a:p>
          <a:endParaRPr lang="en-US"/>
        </a:p>
      </dgm:t>
    </dgm:pt>
    <dgm:pt modelId="{A959F217-34E6-4517-A616-69A6612DE9BB}" type="sibTrans" cxnId="{05E1788C-3F21-4504-B153-3E16D831288F}">
      <dgm:prSet/>
      <dgm:spPr/>
      <dgm:t>
        <a:bodyPr/>
        <a:lstStyle/>
        <a:p>
          <a:endParaRPr lang="en-US"/>
        </a:p>
      </dgm:t>
    </dgm:pt>
    <dgm:pt modelId="{AB322DBD-0B96-451D-9272-2D82470ACCC6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6342FF6C-BA86-4EB5-B0E9-AC72CA79FF53}" type="parTrans" cxnId="{B77CA644-A942-41B5-A7E7-E75FBE1AA33B}">
      <dgm:prSet/>
      <dgm:spPr/>
      <dgm:t>
        <a:bodyPr/>
        <a:lstStyle/>
        <a:p>
          <a:endParaRPr lang="en-US"/>
        </a:p>
      </dgm:t>
    </dgm:pt>
    <dgm:pt modelId="{510E5234-9C09-4526-B305-F634E8E6C1B9}" type="sibTrans" cxnId="{B77CA644-A942-41B5-A7E7-E75FBE1AA33B}">
      <dgm:prSet/>
      <dgm:spPr/>
      <dgm:t>
        <a:bodyPr/>
        <a:lstStyle/>
        <a:p>
          <a:endParaRPr lang="en-US"/>
        </a:p>
      </dgm:t>
    </dgm:pt>
    <dgm:pt modelId="{72926C46-9C9E-443B-80EA-9A13AEF101DB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C73C38A1-8AB1-4567-957A-BDABB1DFA310}" type="parTrans" cxnId="{AE914C7E-B860-45B5-9634-C09361EAF2F2}">
      <dgm:prSet/>
      <dgm:spPr/>
      <dgm:t>
        <a:bodyPr/>
        <a:lstStyle/>
        <a:p>
          <a:endParaRPr lang="en-US"/>
        </a:p>
      </dgm:t>
    </dgm:pt>
    <dgm:pt modelId="{30223BA9-E20D-451E-AEB5-2CC588ED0FDA}" type="sibTrans" cxnId="{AE914C7E-B860-45B5-9634-C09361EAF2F2}">
      <dgm:prSet/>
      <dgm:spPr/>
      <dgm:t>
        <a:bodyPr/>
        <a:lstStyle/>
        <a:p>
          <a:endParaRPr lang="en-US"/>
        </a:p>
      </dgm:t>
    </dgm:pt>
    <dgm:pt modelId="{F07460D0-007B-4990-93C5-B66221E73371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CBA28B22-0DE8-46AF-A279-FA7602647CE9}" type="parTrans" cxnId="{86951C06-F196-42A9-9706-5C252CBD37D3}">
      <dgm:prSet/>
      <dgm:spPr/>
      <dgm:t>
        <a:bodyPr/>
        <a:lstStyle/>
        <a:p>
          <a:endParaRPr lang="en-US"/>
        </a:p>
      </dgm:t>
    </dgm:pt>
    <dgm:pt modelId="{2D9BC877-82FE-4A02-A8BA-10DC10F7284B}" type="sibTrans" cxnId="{86951C06-F196-42A9-9706-5C252CBD37D3}">
      <dgm:prSet/>
      <dgm:spPr/>
      <dgm:t>
        <a:bodyPr/>
        <a:lstStyle/>
        <a:p>
          <a:endParaRPr lang="en-US"/>
        </a:p>
      </dgm:t>
    </dgm:pt>
    <dgm:pt modelId="{8A32B919-C805-4F2C-BFE9-A3F5D4B12961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0DC25FBA-09DD-4832-9D63-09ED820C9122}" type="parTrans" cxnId="{80954588-1A0A-45CD-A2D0-BB9A24010C50}">
      <dgm:prSet/>
      <dgm:spPr/>
      <dgm:t>
        <a:bodyPr/>
        <a:lstStyle/>
        <a:p>
          <a:endParaRPr lang="en-US"/>
        </a:p>
      </dgm:t>
    </dgm:pt>
    <dgm:pt modelId="{CADAA37A-BDAA-458C-8B77-2679362581E7}" type="sibTrans" cxnId="{80954588-1A0A-45CD-A2D0-BB9A24010C50}">
      <dgm:prSet/>
      <dgm:spPr/>
      <dgm:t>
        <a:bodyPr/>
        <a:lstStyle/>
        <a:p>
          <a:endParaRPr lang="en-US"/>
        </a:p>
      </dgm:t>
    </dgm:pt>
    <dgm:pt modelId="{3DF3FC3E-7A00-42EF-91E4-078379A9DB1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Group Formation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5D880CF1-F8FE-4ACA-ABB8-EDA2864498D0}" type="parTrans" cxnId="{E889D181-7229-4BCD-AE91-282BFBA03026}">
      <dgm:prSet/>
      <dgm:spPr/>
      <dgm:t>
        <a:bodyPr/>
        <a:lstStyle/>
        <a:p>
          <a:endParaRPr lang="en-US"/>
        </a:p>
      </dgm:t>
    </dgm:pt>
    <dgm:pt modelId="{C2494ED1-EFD9-4008-BA02-7DFE3759C670}" type="sibTrans" cxnId="{E889D181-7229-4BCD-AE91-282BFBA03026}">
      <dgm:prSet/>
      <dgm:spPr/>
      <dgm:t>
        <a:bodyPr/>
        <a:lstStyle/>
        <a:p>
          <a:endParaRPr lang="en-US"/>
        </a:p>
      </dgm:t>
    </dgm:pt>
    <dgm:pt modelId="{EBFE586B-6839-4E54-9CD0-EB1B3EA757A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Group Training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968914D3-B2C3-4B9F-A90D-EF3BA536F2CB}" type="parTrans" cxnId="{B4F30087-1ACB-4E22-8228-124F1E4C6C45}">
      <dgm:prSet/>
      <dgm:spPr/>
      <dgm:t>
        <a:bodyPr/>
        <a:lstStyle/>
        <a:p>
          <a:endParaRPr lang="en-US"/>
        </a:p>
      </dgm:t>
    </dgm:pt>
    <dgm:pt modelId="{9428AD74-9D33-4BF1-A27B-159AADA3D70D}" type="sibTrans" cxnId="{B4F30087-1ACB-4E22-8228-124F1E4C6C45}">
      <dgm:prSet/>
      <dgm:spPr/>
      <dgm:t>
        <a:bodyPr/>
        <a:lstStyle/>
        <a:p>
          <a:endParaRPr lang="en-US"/>
        </a:p>
      </dgm:t>
    </dgm:pt>
    <dgm:pt modelId="{1DA04944-67E9-4285-BDE1-6D43B15C4DB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Group Recognition</a:t>
          </a: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C3189AB8-EE1A-4D03-977B-63F0DDCCBB40}" type="parTrans" cxnId="{CF319E70-D4E3-4D43-AD21-CB680CE189B5}">
      <dgm:prSet/>
      <dgm:spPr/>
      <dgm:t>
        <a:bodyPr/>
        <a:lstStyle/>
        <a:p>
          <a:endParaRPr lang="en-US"/>
        </a:p>
      </dgm:t>
    </dgm:pt>
    <dgm:pt modelId="{EA33356D-0023-4917-AF2C-CFD2B7CA08FA}" type="sibTrans" cxnId="{CF319E70-D4E3-4D43-AD21-CB680CE189B5}">
      <dgm:prSet/>
      <dgm:spPr/>
      <dgm:t>
        <a:bodyPr/>
        <a:lstStyle/>
        <a:p>
          <a:endParaRPr lang="en-US"/>
        </a:p>
      </dgm:t>
    </dgm:pt>
    <dgm:pt modelId="{0AB6377C-6649-4C5D-8CD5-54BFABBA7BB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Loan Proposal</a:t>
          </a: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C7475E0C-68AC-4C10-B2F3-C51282FAF1FB}" type="parTrans" cxnId="{0B86DFD5-0EFB-4313-9441-317F27998433}">
      <dgm:prSet/>
      <dgm:spPr/>
      <dgm:t>
        <a:bodyPr/>
        <a:lstStyle/>
        <a:p>
          <a:endParaRPr lang="en-US"/>
        </a:p>
      </dgm:t>
    </dgm:pt>
    <dgm:pt modelId="{47E3857F-D050-416A-B633-9BF7BAC5761E}" type="sibTrans" cxnId="{0B86DFD5-0EFB-4313-9441-317F27998433}">
      <dgm:prSet/>
      <dgm:spPr/>
      <dgm:t>
        <a:bodyPr/>
        <a:lstStyle/>
        <a:p>
          <a:endParaRPr lang="en-US"/>
        </a:p>
      </dgm:t>
    </dgm:pt>
    <dgm:pt modelId="{7754D77A-F3C4-4F79-8A56-E619D2881DD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Loan Disbursement</a:t>
          </a:r>
        </a:p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0424ABB4-CA41-4966-B55D-A000B2E985E6}" type="parTrans" cxnId="{F275F46E-C788-4931-A5F7-3E4335EA6C16}">
      <dgm:prSet/>
      <dgm:spPr/>
      <dgm:t>
        <a:bodyPr/>
        <a:lstStyle/>
        <a:p>
          <a:endParaRPr lang="en-US"/>
        </a:p>
      </dgm:t>
    </dgm:pt>
    <dgm:pt modelId="{A17304B7-56D5-4A98-9715-1C4A2B6BFF1B}" type="sibTrans" cxnId="{F275F46E-C788-4931-A5F7-3E4335EA6C16}">
      <dgm:prSet/>
      <dgm:spPr/>
      <dgm:t>
        <a:bodyPr/>
        <a:lstStyle/>
        <a:p>
          <a:endParaRPr lang="en-US"/>
        </a:p>
      </dgm:t>
    </dgm:pt>
    <dgm:pt modelId="{F717F063-3565-4C98-88B6-5A43600D6EE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Loan Utilization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383016EB-43E0-426B-966E-6AEF050726A3}" type="parTrans" cxnId="{4D0951A8-6767-445D-8627-0A05947BBA4B}">
      <dgm:prSet/>
      <dgm:spPr/>
      <dgm:t>
        <a:bodyPr/>
        <a:lstStyle/>
        <a:p>
          <a:endParaRPr lang="en-US"/>
        </a:p>
      </dgm:t>
    </dgm:pt>
    <dgm:pt modelId="{87B36D73-9CAD-46F6-9E41-6ED1F5077202}" type="sibTrans" cxnId="{4D0951A8-6767-445D-8627-0A05947BBA4B}">
      <dgm:prSet/>
      <dgm:spPr/>
      <dgm:t>
        <a:bodyPr/>
        <a:lstStyle/>
        <a:p>
          <a:endParaRPr lang="en-US"/>
        </a:p>
      </dgm:t>
    </dgm:pt>
    <dgm:pt modelId="{16BB914F-960F-49EB-AB54-002C6D15752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Loan Recovery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1A3EF24E-5A0B-41A5-B26D-B1B585DC3A5A}" type="parTrans" cxnId="{B30363B6-4139-431D-AF1E-ED68F84CF311}">
      <dgm:prSet/>
      <dgm:spPr/>
      <dgm:t>
        <a:bodyPr/>
        <a:lstStyle/>
        <a:p>
          <a:endParaRPr lang="en-US"/>
        </a:p>
      </dgm:t>
    </dgm:pt>
    <dgm:pt modelId="{A83D58AB-D105-423A-A68E-B8845CEBA0B4}" type="sibTrans" cxnId="{B30363B6-4139-431D-AF1E-ED68F84CF311}">
      <dgm:prSet/>
      <dgm:spPr/>
      <dgm:t>
        <a:bodyPr/>
        <a:lstStyle/>
        <a:p>
          <a:endParaRPr lang="en-US"/>
        </a:p>
      </dgm:t>
    </dgm:pt>
    <dgm:pt modelId="{BBA6757F-7782-4624-A459-E97FB193AF06}" type="pres">
      <dgm:prSet presAssocID="{97689C52-AD56-4A90-91B5-18446AB170AA}" presName="diagram" presStyleCnt="0">
        <dgm:presLayoutVars>
          <dgm:dir/>
          <dgm:animLvl val="lvl"/>
          <dgm:resizeHandles val="exact"/>
        </dgm:presLayoutVars>
      </dgm:prSet>
      <dgm:spPr/>
    </dgm:pt>
    <dgm:pt modelId="{DE51C848-20A3-448F-B882-D631AFE34A17}" type="pres">
      <dgm:prSet presAssocID="{5E713E81-ADA1-4969-971C-071A03315E14}" presName="compNode" presStyleCnt="0"/>
      <dgm:spPr/>
    </dgm:pt>
    <dgm:pt modelId="{9A1741C5-D8CC-466A-B197-BE0BF7BC99B3}" type="pres">
      <dgm:prSet presAssocID="{5E713E81-ADA1-4969-971C-071A03315E14}" presName="childRec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3301-AC16-410D-A813-088A43A6B9A7}" type="pres">
      <dgm:prSet presAssocID="{5E713E81-ADA1-4969-971C-071A03315E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933C0-2390-4D45-A3BA-95995196122F}" type="pres">
      <dgm:prSet presAssocID="{5E713E81-ADA1-4969-971C-071A03315E14}" presName="parentRect" presStyleLbl="alignNode1" presStyleIdx="0" presStyleCnt="7" custScaleY="90921"/>
      <dgm:spPr/>
      <dgm:t>
        <a:bodyPr/>
        <a:lstStyle/>
        <a:p>
          <a:endParaRPr lang="en-US"/>
        </a:p>
      </dgm:t>
    </dgm:pt>
    <dgm:pt modelId="{E24B7CA5-5002-4EAD-8061-A7D5BDA62DB2}" type="pres">
      <dgm:prSet presAssocID="{5E713E81-ADA1-4969-971C-071A03315E14}" presName="adorn" presStyleLbl="fgAccFollowNode1" presStyleIdx="0" presStyleCnt="7" custScaleX="106180"/>
      <dgm:spPr/>
    </dgm:pt>
    <dgm:pt modelId="{7D1006FC-1DE5-45A2-8FEA-10F73B5D7693}" type="pres">
      <dgm:prSet presAssocID="{84035C2C-C7FE-4444-B0C8-4AC86C1860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7B0A08-2AB2-4092-884B-85CF8A0D4BA2}" type="pres">
      <dgm:prSet presAssocID="{5CDAC1A2-477C-4A63-8C86-E5DDB864F2FE}" presName="compNode" presStyleCnt="0"/>
      <dgm:spPr/>
    </dgm:pt>
    <dgm:pt modelId="{8C258897-5333-4896-A4B3-7D7E44D98192}" type="pres">
      <dgm:prSet presAssocID="{5CDAC1A2-477C-4A63-8C86-E5DDB864F2FE}" presName="childRec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C710B-E988-456F-9972-49FFCFC3E59F}" type="pres">
      <dgm:prSet presAssocID="{5CDAC1A2-477C-4A63-8C86-E5DDB864F2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663F6-568E-4323-A70B-AD60CEA2DCBB}" type="pres">
      <dgm:prSet presAssocID="{5CDAC1A2-477C-4A63-8C86-E5DDB864F2FE}" presName="parentRect" presStyleLbl="alignNode1" presStyleIdx="1" presStyleCnt="7" custLinFactNeighborY="791"/>
      <dgm:spPr/>
      <dgm:t>
        <a:bodyPr/>
        <a:lstStyle/>
        <a:p>
          <a:endParaRPr lang="en-US"/>
        </a:p>
      </dgm:t>
    </dgm:pt>
    <dgm:pt modelId="{194A3F5F-7027-426A-A9DB-FFBE08871631}" type="pres">
      <dgm:prSet presAssocID="{5CDAC1A2-477C-4A63-8C86-E5DDB864F2FE}" presName="adorn" presStyleLbl="fgAccFollowNode1" presStyleIdx="1" presStyleCnt="7"/>
      <dgm:spPr/>
    </dgm:pt>
    <dgm:pt modelId="{60622B0C-4CF0-486A-BFF0-A3839F386AC3}" type="pres">
      <dgm:prSet presAssocID="{F9027021-4D38-4200-A90E-4A200B36E54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B080A0-9F45-4221-8B53-391A1B7AC423}" type="pres">
      <dgm:prSet presAssocID="{FA49C035-EA16-4985-BF0A-0D096296C0D3}" presName="compNode" presStyleCnt="0"/>
      <dgm:spPr/>
    </dgm:pt>
    <dgm:pt modelId="{DE74B93B-2291-4C38-9AF1-F0605CF5DDD0}" type="pres">
      <dgm:prSet presAssocID="{FA49C035-EA16-4985-BF0A-0D096296C0D3}" presName="childRec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EAA31-0989-462F-B192-D1248F873133}" type="pres">
      <dgm:prSet presAssocID="{FA49C035-EA16-4985-BF0A-0D096296C0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1CBBD-B77A-4278-A754-C492398B785E}" type="pres">
      <dgm:prSet presAssocID="{FA49C035-EA16-4985-BF0A-0D096296C0D3}" presName="parentRect" presStyleLbl="alignNode1" presStyleIdx="2" presStyleCnt="7"/>
      <dgm:spPr/>
      <dgm:t>
        <a:bodyPr/>
        <a:lstStyle/>
        <a:p>
          <a:endParaRPr lang="en-US"/>
        </a:p>
      </dgm:t>
    </dgm:pt>
    <dgm:pt modelId="{A71FBEFB-B6D6-4061-A2FE-38AC09FAA001}" type="pres">
      <dgm:prSet presAssocID="{FA49C035-EA16-4985-BF0A-0D096296C0D3}" presName="adorn" presStyleLbl="fgAccFollowNode1" presStyleIdx="2" presStyleCnt="7"/>
      <dgm:spPr/>
    </dgm:pt>
    <dgm:pt modelId="{D129E122-7276-4350-AEF6-1390D070D434}" type="pres">
      <dgm:prSet presAssocID="{A959F217-34E6-4517-A616-69A6612DE9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92466D-F1FC-4D6B-A0BA-64B24E945651}" type="pres">
      <dgm:prSet presAssocID="{AB322DBD-0B96-451D-9272-2D82470ACCC6}" presName="compNode" presStyleCnt="0"/>
      <dgm:spPr/>
    </dgm:pt>
    <dgm:pt modelId="{DF28117B-F39B-4F13-92EE-D8A793476CA7}" type="pres">
      <dgm:prSet presAssocID="{AB322DBD-0B96-451D-9272-2D82470ACCC6}" presName="childRec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7FE03-DAEE-4624-8FF4-84FC2D3557CF}" type="pres">
      <dgm:prSet presAssocID="{AB322DBD-0B96-451D-9272-2D82470ACC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60181-D707-4876-8F7A-5196EF477F76}" type="pres">
      <dgm:prSet presAssocID="{AB322DBD-0B96-451D-9272-2D82470ACCC6}" presName="parentRect" presStyleLbl="alignNode1" presStyleIdx="3" presStyleCnt="7"/>
      <dgm:spPr/>
      <dgm:t>
        <a:bodyPr/>
        <a:lstStyle/>
        <a:p>
          <a:endParaRPr lang="en-US"/>
        </a:p>
      </dgm:t>
    </dgm:pt>
    <dgm:pt modelId="{E9D957F1-787C-47C5-8247-EFC25820EF89}" type="pres">
      <dgm:prSet presAssocID="{AB322DBD-0B96-451D-9272-2D82470ACCC6}" presName="adorn" presStyleLbl="fgAccFollowNode1" presStyleIdx="3" presStyleCnt="7"/>
      <dgm:spPr/>
    </dgm:pt>
    <dgm:pt modelId="{D4674895-4930-4DFD-9E0E-263C31355342}" type="pres">
      <dgm:prSet presAssocID="{510E5234-9C09-4526-B305-F634E8E6C1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9569C8-094F-4E31-9D16-0B83D62FC28C}" type="pres">
      <dgm:prSet presAssocID="{72926C46-9C9E-443B-80EA-9A13AEF101DB}" presName="compNode" presStyleCnt="0"/>
      <dgm:spPr/>
    </dgm:pt>
    <dgm:pt modelId="{16E782EF-DC9A-4489-84CC-9E710F624003}" type="pres">
      <dgm:prSet presAssocID="{72926C46-9C9E-443B-80EA-9A13AEF101DB}" presName="childRec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3E9D0-AE67-4831-89B8-D4FA6C44FCC5}" type="pres">
      <dgm:prSet presAssocID="{72926C46-9C9E-443B-80EA-9A13AEF101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4D3CF-55A4-4682-B16F-57AFCB91EC66}" type="pres">
      <dgm:prSet presAssocID="{72926C46-9C9E-443B-80EA-9A13AEF101DB}" presName="parentRect" presStyleLbl="alignNode1" presStyleIdx="4" presStyleCnt="7"/>
      <dgm:spPr/>
      <dgm:t>
        <a:bodyPr/>
        <a:lstStyle/>
        <a:p>
          <a:endParaRPr lang="en-US"/>
        </a:p>
      </dgm:t>
    </dgm:pt>
    <dgm:pt modelId="{4C97D02E-520D-45C7-94AB-A305D0262D3D}" type="pres">
      <dgm:prSet presAssocID="{72926C46-9C9E-443B-80EA-9A13AEF101DB}" presName="adorn" presStyleLbl="fgAccFollowNode1" presStyleIdx="4" presStyleCnt="7"/>
      <dgm:spPr/>
    </dgm:pt>
    <dgm:pt modelId="{B8F6085B-4F3E-489C-9A57-9873190A0BAD}" type="pres">
      <dgm:prSet presAssocID="{30223BA9-E20D-451E-AEB5-2CC588ED0F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4C336E-9FF2-43B1-996C-D0C1DFA4B9BA}" type="pres">
      <dgm:prSet presAssocID="{F07460D0-007B-4990-93C5-B66221E73371}" presName="compNode" presStyleCnt="0"/>
      <dgm:spPr/>
    </dgm:pt>
    <dgm:pt modelId="{1FC7EABE-F851-4506-A156-8F5866D0081D}" type="pres">
      <dgm:prSet presAssocID="{F07460D0-007B-4990-93C5-B66221E73371}" presName="childRec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D828C-A8EF-4BCB-AFAB-C36AD1822E11}" type="pres">
      <dgm:prSet presAssocID="{F07460D0-007B-4990-93C5-B66221E733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4036A-8E4E-4724-802A-30B4A25F5727}" type="pres">
      <dgm:prSet presAssocID="{F07460D0-007B-4990-93C5-B66221E73371}" presName="parentRect" presStyleLbl="alignNode1" presStyleIdx="5" presStyleCnt="7"/>
      <dgm:spPr/>
      <dgm:t>
        <a:bodyPr/>
        <a:lstStyle/>
        <a:p>
          <a:endParaRPr lang="en-US"/>
        </a:p>
      </dgm:t>
    </dgm:pt>
    <dgm:pt modelId="{77471C0E-A655-4B17-B4B3-42C4102611B9}" type="pres">
      <dgm:prSet presAssocID="{F07460D0-007B-4990-93C5-B66221E73371}" presName="adorn" presStyleLbl="fgAccFollowNode1" presStyleIdx="5" presStyleCnt="7"/>
      <dgm:spPr/>
    </dgm:pt>
    <dgm:pt modelId="{93EE72DA-21E2-4B4F-98BA-8F49CC3377F8}" type="pres">
      <dgm:prSet presAssocID="{2D9BC877-82FE-4A02-A8BA-10DC10F7284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306211-92BB-4AE1-A41B-9E285E55F57F}" type="pres">
      <dgm:prSet presAssocID="{8A32B919-C805-4F2C-BFE9-A3F5D4B12961}" presName="compNode" presStyleCnt="0"/>
      <dgm:spPr/>
    </dgm:pt>
    <dgm:pt modelId="{A69B45C7-0176-48DC-AC92-1CB81430CAC9}" type="pres">
      <dgm:prSet presAssocID="{8A32B919-C805-4F2C-BFE9-A3F5D4B12961}" presName="childRec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80071-0C68-4F81-A7C3-3532830EFFFB}" type="pres">
      <dgm:prSet presAssocID="{8A32B919-C805-4F2C-BFE9-A3F5D4B129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AE5FB-D1FB-4FCB-964D-5AA6ADC2698E}" type="pres">
      <dgm:prSet presAssocID="{8A32B919-C805-4F2C-BFE9-A3F5D4B12961}" presName="parentRect" presStyleLbl="alignNode1" presStyleIdx="6" presStyleCnt="7"/>
      <dgm:spPr/>
      <dgm:t>
        <a:bodyPr/>
        <a:lstStyle/>
        <a:p>
          <a:endParaRPr lang="en-US"/>
        </a:p>
      </dgm:t>
    </dgm:pt>
    <dgm:pt modelId="{55B3A0DB-0AC1-44DE-A701-AFE7BDF2CE17}" type="pres">
      <dgm:prSet presAssocID="{8A32B919-C805-4F2C-BFE9-A3F5D4B12961}" presName="adorn" presStyleLbl="fgAccFollowNode1" presStyleIdx="6" presStyleCnt="7"/>
      <dgm:spPr/>
    </dgm:pt>
  </dgm:ptLst>
  <dgm:cxnLst>
    <dgm:cxn modelId="{CF319E70-D4E3-4D43-AD21-CB680CE189B5}" srcId="{FA49C035-EA16-4985-BF0A-0D096296C0D3}" destId="{1DA04944-67E9-4285-BDE1-6D43B15C4DB2}" srcOrd="0" destOrd="0" parTransId="{C3189AB8-EE1A-4D03-977B-63F0DDCCBB40}" sibTransId="{EA33356D-0023-4917-AF2C-CFD2B7CA08FA}"/>
    <dgm:cxn modelId="{CD31DAFA-23BC-407D-8E59-009D9B971589}" type="presOf" srcId="{F717F063-3565-4C98-88B6-5A43600D6EEC}" destId="{1FC7EABE-F851-4506-A156-8F5866D0081D}" srcOrd="0" destOrd="0" presId="urn:microsoft.com/office/officeart/2005/8/layout/bList2#1"/>
    <dgm:cxn modelId="{AE914C7E-B860-45B5-9634-C09361EAF2F2}" srcId="{97689C52-AD56-4A90-91B5-18446AB170AA}" destId="{72926C46-9C9E-443B-80EA-9A13AEF101DB}" srcOrd="4" destOrd="0" parTransId="{C73C38A1-8AB1-4567-957A-BDABB1DFA310}" sibTransId="{30223BA9-E20D-451E-AEB5-2CC588ED0FDA}"/>
    <dgm:cxn modelId="{2E2B2D41-A9D5-48E9-9419-9EA0B9EDAB80}" srcId="{97689C52-AD56-4A90-91B5-18446AB170AA}" destId="{5E713E81-ADA1-4969-971C-071A03315E14}" srcOrd="0" destOrd="0" parTransId="{52F0D804-C6B9-44EF-87AC-F43FCAAD74D9}" sibTransId="{84035C2C-C7FE-4444-B0C8-4AC86C18604D}"/>
    <dgm:cxn modelId="{11D22CBF-3027-49AE-A6D3-7743E084CDD1}" type="presOf" srcId="{3DF3FC3E-7A00-42EF-91E4-078379A9DB12}" destId="{9A1741C5-D8CC-466A-B197-BE0BF7BC99B3}" srcOrd="0" destOrd="0" presId="urn:microsoft.com/office/officeart/2005/8/layout/bList2#1"/>
    <dgm:cxn modelId="{03F986F3-DB18-43AC-979C-F42CF0DE3407}" type="presOf" srcId="{8A32B919-C805-4F2C-BFE9-A3F5D4B12961}" destId="{58EAE5FB-D1FB-4FCB-964D-5AA6ADC2698E}" srcOrd="1" destOrd="0" presId="urn:microsoft.com/office/officeart/2005/8/layout/bList2#1"/>
    <dgm:cxn modelId="{CF7E2083-B84C-4056-99AA-54BBFFDB4DCA}" type="presOf" srcId="{F07460D0-007B-4990-93C5-B66221E73371}" destId="{7A44036A-8E4E-4724-802A-30B4A25F5727}" srcOrd="1" destOrd="0" presId="urn:microsoft.com/office/officeart/2005/8/layout/bList2#1"/>
    <dgm:cxn modelId="{44FE56D5-3BE8-4B8F-9B1A-84DD1A93BC86}" type="presOf" srcId="{510E5234-9C09-4526-B305-F634E8E6C1B9}" destId="{D4674895-4930-4DFD-9E0E-263C31355342}" srcOrd="0" destOrd="0" presId="urn:microsoft.com/office/officeart/2005/8/layout/bList2#1"/>
    <dgm:cxn modelId="{0B86DFD5-0EFB-4313-9441-317F27998433}" srcId="{AB322DBD-0B96-451D-9272-2D82470ACCC6}" destId="{0AB6377C-6649-4C5D-8CD5-54BFABBA7BBD}" srcOrd="0" destOrd="0" parTransId="{C7475E0C-68AC-4C10-B2F3-C51282FAF1FB}" sibTransId="{47E3857F-D050-416A-B633-9BF7BAC5761E}"/>
    <dgm:cxn modelId="{F275F46E-C788-4931-A5F7-3E4335EA6C16}" srcId="{72926C46-9C9E-443B-80EA-9A13AEF101DB}" destId="{7754D77A-F3C4-4F79-8A56-E619D2881DD9}" srcOrd="0" destOrd="0" parTransId="{0424ABB4-CA41-4966-B55D-A000B2E985E6}" sibTransId="{A17304B7-56D5-4A98-9715-1C4A2B6BFF1B}"/>
    <dgm:cxn modelId="{E889D181-7229-4BCD-AE91-282BFBA03026}" srcId="{5E713E81-ADA1-4969-971C-071A03315E14}" destId="{3DF3FC3E-7A00-42EF-91E4-078379A9DB12}" srcOrd="0" destOrd="0" parTransId="{5D880CF1-F8FE-4ACA-ABB8-EDA2864498D0}" sibTransId="{C2494ED1-EFD9-4008-BA02-7DFE3759C670}"/>
    <dgm:cxn modelId="{E9E9D7C3-E921-4228-8794-6BBF5F96C017}" type="presOf" srcId="{A959F217-34E6-4517-A616-69A6612DE9BB}" destId="{D129E122-7276-4350-AEF6-1390D070D434}" srcOrd="0" destOrd="0" presId="urn:microsoft.com/office/officeart/2005/8/layout/bList2#1"/>
    <dgm:cxn modelId="{CD07BAAA-32DB-45FC-B2DE-2961E2F52CBE}" type="presOf" srcId="{5CDAC1A2-477C-4A63-8C86-E5DDB864F2FE}" destId="{083C710B-E988-456F-9972-49FFCFC3E59F}" srcOrd="0" destOrd="0" presId="urn:microsoft.com/office/officeart/2005/8/layout/bList2#1"/>
    <dgm:cxn modelId="{B77CA644-A942-41B5-A7E7-E75FBE1AA33B}" srcId="{97689C52-AD56-4A90-91B5-18446AB170AA}" destId="{AB322DBD-0B96-451D-9272-2D82470ACCC6}" srcOrd="3" destOrd="0" parTransId="{6342FF6C-BA86-4EB5-B0E9-AC72CA79FF53}" sibTransId="{510E5234-9C09-4526-B305-F634E8E6C1B9}"/>
    <dgm:cxn modelId="{6D3F4A58-8A7B-4E13-A731-E8D0152D8F4C}" type="presOf" srcId="{0AB6377C-6649-4C5D-8CD5-54BFABBA7BBD}" destId="{DF28117B-F39B-4F13-92EE-D8A793476CA7}" srcOrd="0" destOrd="0" presId="urn:microsoft.com/office/officeart/2005/8/layout/bList2#1"/>
    <dgm:cxn modelId="{41D814C2-13B1-4D95-8A10-D50AA1263D97}" type="presOf" srcId="{8A32B919-C805-4F2C-BFE9-A3F5D4B12961}" destId="{ADE80071-0C68-4F81-A7C3-3532830EFFFB}" srcOrd="0" destOrd="0" presId="urn:microsoft.com/office/officeart/2005/8/layout/bList2#1"/>
    <dgm:cxn modelId="{C1AB41FF-604D-45AB-BBBD-6317F7AA98D5}" type="presOf" srcId="{72926C46-9C9E-443B-80EA-9A13AEF101DB}" destId="{5E04D3CF-55A4-4682-B16F-57AFCB91EC66}" srcOrd="1" destOrd="0" presId="urn:microsoft.com/office/officeart/2005/8/layout/bList2#1"/>
    <dgm:cxn modelId="{B4F30087-1ACB-4E22-8228-124F1E4C6C45}" srcId="{5CDAC1A2-477C-4A63-8C86-E5DDB864F2FE}" destId="{EBFE586B-6839-4E54-9CD0-EB1B3EA757AD}" srcOrd="0" destOrd="0" parTransId="{968914D3-B2C3-4B9F-A90D-EF3BA536F2CB}" sibTransId="{9428AD74-9D33-4BF1-A27B-159AADA3D70D}"/>
    <dgm:cxn modelId="{8C4521F9-A902-4C1B-A762-95502375F7AA}" type="presOf" srcId="{5CDAC1A2-477C-4A63-8C86-E5DDB864F2FE}" destId="{721663F6-568E-4323-A70B-AD60CEA2DCBB}" srcOrd="1" destOrd="0" presId="urn:microsoft.com/office/officeart/2005/8/layout/bList2#1"/>
    <dgm:cxn modelId="{EBF6E01F-F3A2-48E6-B151-83C06C590D9B}" type="presOf" srcId="{5E713E81-ADA1-4969-971C-071A03315E14}" destId="{753933C0-2390-4D45-A3BA-95995196122F}" srcOrd="1" destOrd="0" presId="urn:microsoft.com/office/officeart/2005/8/layout/bList2#1"/>
    <dgm:cxn modelId="{4D0951A8-6767-445D-8627-0A05947BBA4B}" srcId="{F07460D0-007B-4990-93C5-B66221E73371}" destId="{F717F063-3565-4C98-88B6-5A43600D6EEC}" srcOrd="0" destOrd="0" parTransId="{383016EB-43E0-426B-966E-6AEF050726A3}" sibTransId="{87B36D73-9CAD-46F6-9E41-6ED1F5077202}"/>
    <dgm:cxn modelId="{80954588-1A0A-45CD-A2D0-BB9A24010C50}" srcId="{97689C52-AD56-4A90-91B5-18446AB170AA}" destId="{8A32B919-C805-4F2C-BFE9-A3F5D4B12961}" srcOrd="6" destOrd="0" parTransId="{0DC25FBA-09DD-4832-9D63-09ED820C9122}" sibTransId="{CADAA37A-BDAA-458C-8B77-2679362581E7}"/>
    <dgm:cxn modelId="{7F6AC7A7-2195-4CDE-973F-ED2F62A4C2A9}" type="presOf" srcId="{2D9BC877-82FE-4A02-A8BA-10DC10F7284B}" destId="{93EE72DA-21E2-4B4F-98BA-8F49CC3377F8}" srcOrd="0" destOrd="0" presId="urn:microsoft.com/office/officeart/2005/8/layout/bList2#1"/>
    <dgm:cxn modelId="{86951C06-F196-42A9-9706-5C252CBD37D3}" srcId="{97689C52-AD56-4A90-91B5-18446AB170AA}" destId="{F07460D0-007B-4990-93C5-B66221E73371}" srcOrd="5" destOrd="0" parTransId="{CBA28B22-0DE8-46AF-A279-FA7602647CE9}" sibTransId="{2D9BC877-82FE-4A02-A8BA-10DC10F7284B}"/>
    <dgm:cxn modelId="{63328F2F-A573-47C5-94FC-93F5E96FAACF}" type="presOf" srcId="{30223BA9-E20D-451E-AEB5-2CC588ED0FDA}" destId="{B8F6085B-4F3E-489C-9A57-9873190A0BAD}" srcOrd="0" destOrd="0" presId="urn:microsoft.com/office/officeart/2005/8/layout/bList2#1"/>
    <dgm:cxn modelId="{2B81CDBB-E484-44C4-A3B9-EE7FC4DBB2F9}" type="presOf" srcId="{84035C2C-C7FE-4444-B0C8-4AC86C18604D}" destId="{7D1006FC-1DE5-45A2-8FEA-10F73B5D7693}" srcOrd="0" destOrd="0" presId="urn:microsoft.com/office/officeart/2005/8/layout/bList2#1"/>
    <dgm:cxn modelId="{B30363B6-4139-431D-AF1E-ED68F84CF311}" srcId="{8A32B919-C805-4F2C-BFE9-A3F5D4B12961}" destId="{16BB914F-960F-49EB-AB54-002C6D157525}" srcOrd="0" destOrd="0" parTransId="{1A3EF24E-5A0B-41A5-B26D-B1B585DC3A5A}" sibTransId="{A83D58AB-D105-423A-A68E-B8845CEBA0B4}"/>
    <dgm:cxn modelId="{0FB57257-555A-43C1-B81F-0F97F7139A9D}" type="presOf" srcId="{FA49C035-EA16-4985-BF0A-0D096296C0D3}" destId="{8451CBBD-B77A-4278-A754-C492398B785E}" srcOrd="1" destOrd="0" presId="urn:microsoft.com/office/officeart/2005/8/layout/bList2#1"/>
    <dgm:cxn modelId="{53DD2E0C-CAE1-468D-8A5F-0CAC6221FF55}" type="presOf" srcId="{F07460D0-007B-4990-93C5-B66221E73371}" destId="{429D828C-A8EF-4BCB-AFAB-C36AD1822E11}" srcOrd="0" destOrd="0" presId="urn:microsoft.com/office/officeart/2005/8/layout/bList2#1"/>
    <dgm:cxn modelId="{A43E6D93-9192-41E0-AC17-FFE5C1824122}" type="presOf" srcId="{16BB914F-960F-49EB-AB54-002C6D157525}" destId="{A69B45C7-0176-48DC-AC92-1CB81430CAC9}" srcOrd="0" destOrd="0" presId="urn:microsoft.com/office/officeart/2005/8/layout/bList2#1"/>
    <dgm:cxn modelId="{8AF463A6-A9EE-4BCD-A317-62FCD0F7D348}" type="presOf" srcId="{5E713E81-ADA1-4969-971C-071A03315E14}" destId="{2E9D3301-AC16-410D-A813-088A43A6B9A7}" srcOrd="0" destOrd="0" presId="urn:microsoft.com/office/officeart/2005/8/layout/bList2#1"/>
    <dgm:cxn modelId="{83C4061E-1481-48C7-BC7C-E40E747D8D44}" type="presOf" srcId="{72926C46-9C9E-443B-80EA-9A13AEF101DB}" destId="{C773E9D0-AE67-4831-89B8-D4FA6C44FCC5}" srcOrd="0" destOrd="0" presId="urn:microsoft.com/office/officeart/2005/8/layout/bList2#1"/>
    <dgm:cxn modelId="{38E5B6D7-EFF2-42AD-BD24-69007E1D6BF6}" type="presOf" srcId="{FA49C035-EA16-4985-BF0A-0D096296C0D3}" destId="{A67EAA31-0989-462F-B192-D1248F873133}" srcOrd="0" destOrd="0" presId="urn:microsoft.com/office/officeart/2005/8/layout/bList2#1"/>
    <dgm:cxn modelId="{872D872D-155F-46FF-9818-D33C7A3C54B1}" type="presOf" srcId="{97689C52-AD56-4A90-91B5-18446AB170AA}" destId="{BBA6757F-7782-4624-A459-E97FB193AF06}" srcOrd="0" destOrd="0" presId="urn:microsoft.com/office/officeart/2005/8/layout/bList2#1"/>
    <dgm:cxn modelId="{05E1788C-3F21-4504-B153-3E16D831288F}" srcId="{97689C52-AD56-4A90-91B5-18446AB170AA}" destId="{FA49C035-EA16-4985-BF0A-0D096296C0D3}" srcOrd="2" destOrd="0" parTransId="{997D8DC8-B62E-4620-90FC-7271026212A1}" sibTransId="{A959F217-34E6-4517-A616-69A6612DE9BB}"/>
    <dgm:cxn modelId="{8668261D-6922-489B-9E58-A7BF0060BFB6}" type="presOf" srcId="{F9027021-4D38-4200-A90E-4A200B36E547}" destId="{60622B0C-4CF0-486A-BFF0-A3839F386AC3}" srcOrd="0" destOrd="0" presId="urn:microsoft.com/office/officeart/2005/8/layout/bList2#1"/>
    <dgm:cxn modelId="{D9DC874A-E9A2-4724-85A1-C8B2E21BC0B8}" srcId="{97689C52-AD56-4A90-91B5-18446AB170AA}" destId="{5CDAC1A2-477C-4A63-8C86-E5DDB864F2FE}" srcOrd="1" destOrd="0" parTransId="{A00EF43D-48E6-49D5-886A-0CEDFA65989D}" sibTransId="{F9027021-4D38-4200-A90E-4A200B36E547}"/>
    <dgm:cxn modelId="{4C8E0831-7F46-4099-ACDB-249E326FA27F}" type="presOf" srcId="{1DA04944-67E9-4285-BDE1-6D43B15C4DB2}" destId="{DE74B93B-2291-4C38-9AF1-F0605CF5DDD0}" srcOrd="0" destOrd="0" presId="urn:microsoft.com/office/officeart/2005/8/layout/bList2#1"/>
    <dgm:cxn modelId="{EE6E4463-86D9-4508-8199-57DB1150B3C7}" type="presOf" srcId="{AB322DBD-0B96-451D-9272-2D82470ACCC6}" destId="{6EA60181-D707-4876-8F7A-5196EF477F76}" srcOrd="1" destOrd="0" presId="urn:microsoft.com/office/officeart/2005/8/layout/bList2#1"/>
    <dgm:cxn modelId="{8DA0AC4B-FB38-4888-8542-FDF6C5538A94}" type="presOf" srcId="{EBFE586B-6839-4E54-9CD0-EB1B3EA757AD}" destId="{8C258897-5333-4896-A4B3-7D7E44D98192}" srcOrd="0" destOrd="0" presId="urn:microsoft.com/office/officeart/2005/8/layout/bList2#1"/>
    <dgm:cxn modelId="{40AA532F-F2B7-437A-BDB9-42D12B73F61B}" type="presOf" srcId="{AB322DBD-0B96-451D-9272-2D82470ACCC6}" destId="{EA47FE03-DAEE-4624-8FF4-84FC2D3557CF}" srcOrd="0" destOrd="0" presId="urn:microsoft.com/office/officeart/2005/8/layout/bList2#1"/>
    <dgm:cxn modelId="{4FAA0E93-5E5A-405E-89C4-CB2026ADD025}" type="presOf" srcId="{7754D77A-F3C4-4F79-8A56-E619D2881DD9}" destId="{16E782EF-DC9A-4489-84CC-9E710F624003}" srcOrd="0" destOrd="0" presId="urn:microsoft.com/office/officeart/2005/8/layout/bList2#1"/>
    <dgm:cxn modelId="{8D8AC9BA-B356-4ED8-A595-E3F5C6BC46CE}" type="presParOf" srcId="{BBA6757F-7782-4624-A459-E97FB193AF06}" destId="{DE51C848-20A3-448F-B882-D631AFE34A17}" srcOrd="0" destOrd="0" presId="urn:microsoft.com/office/officeart/2005/8/layout/bList2#1"/>
    <dgm:cxn modelId="{CA68025E-6E4D-4F1E-A104-61968CD3C2D9}" type="presParOf" srcId="{DE51C848-20A3-448F-B882-D631AFE34A17}" destId="{9A1741C5-D8CC-466A-B197-BE0BF7BC99B3}" srcOrd="0" destOrd="0" presId="urn:microsoft.com/office/officeart/2005/8/layout/bList2#1"/>
    <dgm:cxn modelId="{4AD456E1-E28F-439C-9096-85A3CA791D26}" type="presParOf" srcId="{DE51C848-20A3-448F-B882-D631AFE34A17}" destId="{2E9D3301-AC16-410D-A813-088A43A6B9A7}" srcOrd="1" destOrd="0" presId="urn:microsoft.com/office/officeart/2005/8/layout/bList2#1"/>
    <dgm:cxn modelId="{24C26019-DCAE-4B59-9201-6A250A1EF642}" type="presParOf" srcId="{DE51C848-20A3-448F-B882-D631AFE34A17}" destId="{753933C0-2390-4D45-A3BA-95995196122F}" srcOrd="2" destOrd="0" presId="urn:microsoft.com/office/officeart/2005/8/layout/bList2#1"/>
    <dgm:cxn modelId="{2131FBC2-3F19-4B2C-AF9E-959F52A1AE1E}" type="presParOf" srcId="{DE51C848-20A3-448F-B882-D631AFE34A17}" destId="{E24B7CA5-5002-4EAD-8061-A7D5BDA62DB2}" srcOrd="3" destOrd="0" presId="urn:microsoft.com/office/officeart/2005/8/layout/bList2#1"/>
    <dgm:cxn modelId="{D8B3EFBD-05F5-47B4-B7F4-63B1B7F6665C}" type="presParOf" srcId="{BBA6757F-7782-4624-A459-E97FB193AF06}" destId="{7D1006FC-1DE5-45A2-8FEA-10F73B5D7693}" srcOrd="1" destOrd="0" presId="urn:microsoft.com/office/officeart/2005/8/layout/bList2#1"/>
    <dgm:cxn modelId="{18595E8E-0C1F-468B-BFAB-572F3D2A2DD7}" type="presParOf" srcId="{BBA6757F-7782-4624-A459-E97FB193AF06}" destId="{037B0A08-2AB2-4092-884B-85CF8A0D4BA2}" srcOrd="2" destOrd="0" presId="urn:microsoft.com/office/officeart/2005/8/layout/bList2#1"/>
    <dgm:cxn modelId="{45218D97-D44F-45AB-921F-38FC1417FE2E}" type="presParOf" srcId="{037B0A08-2AB2-4092-884B-85CF8A0D4BA2}" destId="{8C258897-5333-4896-A4B3-7D7E44D98192}" srcOrd="0" destOrd="0" presId="urn:microsoft.com/office/officeart/2005/8/layout/bList2#1"/>
    <dgm:cxn modelId="{B1B8ED39-E610-4CC6-8E2B-E690B866FBFB}" type="presParOf" srcId="{037B0A08-2AB2-4092-884B-85CF8A0D4BA2}" destId="{083C710B-E988-456F-9972-49FFCFC3E59F}" srcOrd="1" destOrd="0" presId="urn:microsoft.com/office/officeart/2005/8/layout/bList2#1"/>
    <dgm:cxn modelId="{69840571-C8B2-4C53-B6F2-8ADD92FCF95A}" type="presParOf" srcId="{037B0A08-2AB2-4092-884B-85CF8A0D4BA2}" destId="{721663F6-568E-4323-A70B-AD60CEA2DCBB}" srcOrd="2" destOrd="0" presId="urn:microsoft.com/office/officeart/2005/8/layout/bList2#1"/>
    <dgm:cxn modelId="{F2C117FE-8FBA-4E50-B2F1-3A143F6B70D8}" type="presParOf" srcId="{037B0A08-2AB2-4092-884B-85CF8A0D4BA2}" destId="{194A3F5F-7027-426A-A9DB-FFBE08871631}" srcOrd="3" destOrd="0" presId="urn:microsoft.com/office/officeart/2005/8/layout/bList2#1"/>
    <dgm:cxn modelId="{3A954651-0704-4651-8A68-578170C78A4E}" type="presParOf" srcId="{BBA6757F-7782-4624-A459-E97FB193AF06}" destId="{60622B0C-4CF0-486A-BFF0-A3839F386AC3}" srcOrd="3" destOrd="0" presId="urn:microsoft.com/office/officeart/2005/8/layout/bList2#1"/>
    <dgm:cxn modelId="{992BF578-65FF-4549-9F19-8229A42422B4}" type="presParOf" srcId="{BBA6757F-7782-4624-A459-E97FB193AF06}" destId="{22B080A0-9F45-4221-8B53-391A1B7AC423}" srcOrd="4" destOrd="0" presId="urn:microsoft.com/office/officeart/2005/8/layout/bList2#1"/>
    <dgm:cxn modelId="{2F556544-36E3-4D3E-B96F-1FFC6FD6713E}" type="presParOf" srcId="{22B080A0-9F45-4221-8B53-391A1B7AC423}" destId="{DE74B93B-2291-4C38-9AF1-F0605CF5DDD0}" srcOrd="0" destOrd="0" presId="urn:microsoft.com/office/officeart/2005/8/layout/bList2#1"/>
    <dgm:cxn modelId="{0BDFC7AB-6B36-4D88-A01F-866E48C9F82E}" type="presParOf" srcId="{22B080A0-9F45-4221-8B53-391A1B7AC423}" destId="{A67EAA31-0989-462F-B192-D1248F873133}" srcOrd="1" destOrd="0" presId="urn:microsoft.com/office/officeart/2005/8/layout/bList2#1"/>
    <dgm:cxn modelId="{B91DCB49-87AA-4B03-9329-6421CC077B5D}" type="presParOf" srcId="{22B080A0-9F45-4221-8B53-391A1B7AC423}" destId="{8451CBBD-B77A-4278-A754-C492398B785E}" srcOrd="2" destOrd="0" presId="urn:microsoft.com/office/officeart/2005/8/layout/bList2#1"/>
    <dgm:cxn modelId="{5C036908-210D-4713-9A3D-F1AA6993C71E}" type="presParOf" srcId="{22B080A0-9F45-4221-8B53-391A1B7AC423}" destId="{A71FBEFB-B6D6-4061-A2FE-38AC09FAA001}" srcOrd="3" destOrd="0" presId="urn:microsoft.com/office/officeart/2005/8/layout/bList2#1"/>
    <dgm:cxn modelId="{6886B67A-41EF-4FBA-B052-D7CA3280340F}" type="presParOf" srcId="{BBA6757F-7782-4624-A459-E97FB193AF06}" destId="{D129E122-7276-4350-AEF6-1390D070D434}" srcOrd="5" destOrd="0" presId="urn:microsoft.com/office/officeart/2005/8/layout/bList2#1"/>
    <dgm:cxn modelId="{85765FD8-0A2D-4DE9-92F4-7CF6B1E93555}" type="presParOf" srcId="{BBA6757F-7782-4624-A459-E97FB193AF06}" destId="{2892466D-F1FC-4D6B-A0BA-64B24E945651}" srcOrd="6" destOrd="0" presId="urn:microsoft.com/office/officeart/2005/8/layout/bList2#1"/>
    <dgm:cxn modelId="{D0247B30-9CB8-43A2-A969-DB4A41846C71}" type="presParOf" srcId="{2892466D-F1FC-4D6B-A0BA-64B24E945651}" destId="{DF28117B-F39B-4F13-92EE-D8A793476CA7}" srcOrd="0" destOrd="0" presId="urn:microsoft.com/office/officeart/2005/8/layout/bList2#1"/>
    <dgm:cxn modelId="{3C9CC05A-C3CC-422F-868E-E9E5FF05D90D}" type="presParOf" srcId="{2892466D-F1FC-4D6B-A0BA-64B24E945651}" destId="{EA47FE03-DAEE-4624-8FF4-84FC2D3557CF}" srcOrd="1" destOrd="0" presId="urn:microsoft.com/office/officeart/2005/8/layout/bList2#1"/>
    <dgm:cxn modelId="{F3C3F946-4773-4320-ABE3-2EA860ED0037}" type="presParOf" srcId="{2892466D-F1FC-4D6B-A0BA-64B24E945651}" destId="{6EA60181-D707-4876-8F7A-5196EF477F76}" srcOrd="2" destOrd="0" presId="urn:microsoft.com/office/officeart/2005/8/layout/bList2#1"/>
    <dgm:cxn modelId="{C2CF21F2-804B-4126-A1E5-13C49C261039}" type="presParOf" srcId="{2892466D-F1FC-4D6B-A0BA-64B24E945651}" destId="{E9D957F1-787C-47C5-8247-EFC25820EF89}" srcOrd="3" destOrd="0" presId="urn:microsoft.com/office/officeart/2005/8/layout/bList2#1"/>
    <dgm:cxn modelId="{8C9F4A02-3BED-4BF2-B27E-0082FAFD92BF}" type="presParOf" srcId="{BBA6757F-7782-4624-A459-E97FB193AF06}" destId="{D4674895-4930-4DFD-9E0E-263C31355342}" srcOrd="7" destOrd="0" presId="urn:microsoft.com/office/officeart/2005/8/layout/bList2#1"/>
    <dgm:cxn modelId="{B6387186-3698-485E-9B07-1DC6B1E6461D}" type="presParOf" srcId="{BBA6757F-7782-4624-A459-E97FB193AF06}" destId="{839569C8-094F-4E31-9D16-0B83D62FC28C}" srcOrd="8" destOrd="0" presId="urn:microsoft.com/office/officeart/2005/8/layout/bList2#1"/>
    <dgm:cxn modelId="{32D46B78-70C8-404C-8159-C8EC5031F805}" type="presParOf" srcId="{839569C8-094F-4E31-9D16-0B83D62FC28C}" destId="{16E782EF-DC9A-4489-84CC-9E710F624003}" srcOrd="0" destOrd="0" presId="urn:microsoft.com/office/officeart/2005/8/layout/bList2#1"/>
    <dgm:cxn modelId="{736D6F59-DDD7-4ABB-A791-3F97AAE2380C}" type="presParOf" srcId="{839569C8-094F-4E31-9D16-0B83D62FC28C}" destId="{C773E9D0-AE67-4831-89B8-D4FA6C44FCC5}" srcOrd="1" destOrd="0" presId="urn:microsoft.com/office/officeart/2005/8/layout/bList2#1"/>
    <dgm:cxn modelId="{FCC92AAA-8C5B-4EF9-9621-813774790B49}" type="presParOf" srcId="{839569C8-094F-4E31-9D16-0B83D62FC28C}" destId="{5E04D3CF-55A4-4682-B16F-57AFCB91EC66}" srcOrd="2" destOrd="0" presId="urn:microsoft.com/office/officeart/2005/8/layout/bList2#1"/>
    <dgm:cxn modelId="{0459BF40-B1E8-4D13-A298-F9B2F99663C3}" type="presParOf" srcId="{839569C8-094F-4E31-9D16-0B83D62FC28C}" destId="{4C97D02E-520D-45C7-94AB-A305D0262D3D}" srcOrd="3" destOrd="0" presId="urn:microsoft.com/office/officeart/2005/8/layout/bList2#1"/>
    <dgm:cxn modelId="{B20D7F5A-EAA1-4328-95D8-49C556224E2B}" type="presParOf" srcId="{BBA6757F-7782-4624-A459-E97FB193AF06}" destId="{B8F6085B-4F3E-489C-9A57-9873190A0BAD}" srcOrd="9" destOrd="0" presId="urn:microsoft.com/office/officeart/2005/8/layout/bList2#1"/>
    <dgm:cxn modelId="{E9DED918-848C-4697-8770-FD5AA03F57B6}" type="presParOf" srcId="{BBA6757F-7782-4624-A459-E97FB193AF06}" destId="{484C336E-9FF2-43B1-996C-D0C1DFA4B9BA}" srcOrd="10" destOrd="0" presId="urn:microsoft.com/office/officeart/2005/8/layout/bList2#1"/>
    <dgm:cxn modelId="{DB288B7E-DB94-410F-9144-C045F71796C5}" type="presParOf" srcId="{484C336E-9FF2-43B1-996C-D0C1DFA4B9BA}" destId="{1FC7EABE-F851-4506-A156-8F5866D0081D}" srcOrd="0" destOrd="0" presId="urn:microsoft.com/office/officeart/2005/8/layout/bList2#1"/>
    <dgm:cxn modelId="{FDE4E529-E24E-4FDE-99CA-C9CA3FF89D5C}" type="presParOf" srcId="{484C336E-9FF2-43B1-996C-D0C1DFA4B9BA}" destId="{429D828C-A8EF-4BCB-AFAB-C36AD1822E11}" srcOrd="1" destOrd="0" presId="urn:microsoft.com/office/officeart/2005/8/layout/bList2#1"/>
    <dgm:cxn modelId="{5A3EEC48-3C86-4EC1-BCE2-AAD7C94EE49A}" type="presParOf" srcId="{484C336E-9FF2-43B1-996C-D0C1DFA4B9BA}" destId="{7A44036A-8E4E-4724-802A-30B4A25F5727}" srcOrd="2" destOrd="0" presId="urn:microsoft.com/office/officeart/2005/8/layout/bList2#1"/>
    <dgm:cxn modelId="{261F2E4A-0AD2-4164-9898-7F05AC09F136}" type="presParOf" srcId="{484C336E-9FF2-43B1-996C-D0C1DFA4B9BA}" destId="{77471C0E-A655-4B17-B4B3-42C4102611B9}" srcOrd="3" destOrd="0" presId="urn:microsoft.com/office/officeart/2005/8/layout/bList2#1"/>
    <dgm:cxn modelId="{09FD9887-1143-4709-9C5A-C3C29A673574}" type="presParOf" srcId="{BBA6757F-7782-4624-A459-E97FB193AF06}" destId="{93EE72DA-21E2-4B4F-98BA-8F49CC3377F8}" srcOrd="11" destOrd="0" presId="urn:microsoft.com/office/officeart/2005/8/layout/bList2#1"/>
    <dgm:cxn modelId="{82747D83-79FA-4E53-99FD-027308A6494A}" type="presParOf" srcId="{BBA6757F-7782-4624-A459-E97FB193AF06}" destId="{9E306211-92BB-4AE1-A41B-9E285E55F57F}" srcOrd="12" destOrd="0" presId="urn:microsoft.com/office/officeart/2005/8/layout/bList2#1"/>
    <dgm:cxn modelId="{5DCC07D6-5C3E-45A1-9A20-D4ED497F67DC}" type="presParOf" srcId="{9E306211-92BB-4AE1-A41B-9E285E55F57F}" destId="{A69B45C7-0176-48DC-AC92-1CB81430CAC9}" srcOrd="0" destOrd="0" presId="urn:microsoft.com/office/officeart/2005/8/layout/bList2#1"/>
    <dgm:cxn modelId="{18677348-DEC4-4802-8F00-DDE5703E1026}" type="presParOf" srcId="{9E306211-92BB-4AE1-A41B-9E285E55F57F}" destId="{ADE80071-0C68-4F81-A7C3-3532830EFFFB}" srcOrd="1" destOrd="0" presId="urn:microsoft.com/office/officeart/2005/8/layout/bList2#1"/>
    <dgm:cxn modelId="{84EA29E3-9B41-4476-B8DE-8DCC2046D478}" type="presParOf" srcId="{9E306211-92BB-4AE1-A41B-9E285E55F57F}" destId="{58EAE5FB-D1FB-4FCB-964D-5AA6ADC2698E}" srcOrd="2" destOrd="0" presId="urn:microsoft.com/office/officeart/2005/8/layout/bList2#1"/>
    <dgm:cxn modelId="{4F85D07A-BEDD-49DE-A2BD-249BF4446036}" type="presParOf" srcId="{9E306211-92BB-4AE1-A41B-9E285E55F57F}" destId="{55B3A0DB-0AC1-44DE-A701-AFE7BDF2CE1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2D79F-F1D9-4FC6-832E-510315A6C9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477B0-70F0-4136-8D39-D331C22E3434}">
      <dgm:prSet phldrT="[Text]"/>
      <dgm:spPr/>
      <dgm:t>
        <a:bodyPr/>
        <a:lstStyle/>
        <a:p>
          <a:r>
            <a:rPr lang="en-US" dirty="0" smtClean="0"/>
            <a:t>Investment</a:t>
          </a:r>
          <a:endParaRPr lang="en-US" dirty="0"/>
        </a:p>
      </dgm:t>
    </dgm:pt>
    <dgm:pt modelId="{07A534DC-99EA-441D-B62B-8F8AA39FEC86}" type="parTrans" cxnId="{6A3D8CA8-F1AA-4BF3-B357-F368A711C7FC}">
      <dgm:prSet/>
      <dgm:spPr/>
      <dgm:t>
        <a:bodyPr/>
        <a:lstStyle/>
        <a:p>
          <a:endParaRPr lang="en-US"/>
        </a:p>
      </dgm:t>
    </dgm:pt>
    <dgm:pt modelId="{7BC8C5E1-D502-475F-92BE-60456F00784C}" type="sibTrans" cxnId="{6A3D8CA8-F1AA-4BF3-B357-F368A711C7FC}">
      <dgm:prSet/>
      <dgm:spPr/>
      <dgm:t>
        <a:bodyPr/>
        <a:lstStyle/>
        <a:p>
          <a:endParaRPr lang="en-US"/>
        </a:p>
      </dgm:t>
    </dgm:pt>
    <dgm:pt modelId="{2B424E94-9850-4A46-A518-306FF1714519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375AC286-902B-40AC-B6FA-B37AB6AA3B8B}" type="parTrans" cxnId="{1B3C365B-6EA9-425F-8E3A-65CB5E6C159B}">
      <dgm:prSet/>
      <dgm:spPr/>
      <dgm:t>
        <a:bodyPr/>
        <a:lstStyle/>
        <a:p>
          <a:endParaRPr lang="en-US"/>
        </a:p>
      </dgm:t>
    </dgm:pt>
    <dgm:pt modelId="{FBD1977C-C8D8-4D9E-B809-7F56E811A90B}" type="sibTrans" cxnId="{1B3C365B-6EA9-425F-8E3A-65CB5E6C159B}">
      <dgm:prSet/>
      <dgm:spPr/>
      <dgm:t>
        <a:bodyPr/>
        <a:lstStyle/>
        <a:p>
          <a:endParaRPr lang="en-US"/>
        </a:p>
      </dgm:t>
    </dgm:pt>
    <dgm:pt modelId="{36AE703A-16AE-4969-AED8-BDB5794BEABB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B2D6DDFC-09A2-409E-A057-721786053AC0}" type="parTrans" cxnId="{7B79E7B4-18E8-4C14-A260-A9E3144048DD}">
      <dgm:prSet/>
      <dgm:spPr/>
      <dgm:t>
        <a:bodyPr/>
        <a:lstStyle/>
        <a:p>
          <a:endParaRPr lang="en-US"/>
        </a:p>
      </dgm:t>
    </dgm:pt>
    <dgm:pt modelId="{5B23763E-0E9A-4DEF-8E41-19F462BACFBD}" type="sibTrans" cxnId="{7B79E7B4-18E8-4C14-A260-A9E3144048DD}">
      <dgm:prSet/>
      <dgm:spPr/>
      <dgm:t>
        <a:bodyPr/>
        <a:lstStyle/>
        <a:p>
          <a:endParaRPr lang="en-US"/>
        </a:p>
      </dgm:t>
    </dgm:pt>
    <dgm:pt modelId="{E235B22B-EAF8-4AB9-92C1-36DD9E3A6CDB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262AF789-A988-4CC1-9D5B-83D260ADE926}" type="parTrans" cxnId="{D7FAF236-8C63-41B4-BF19-3405B2CCE2C0}">
      <dgm:prSet/>
      <dgm:spPr/>
      <dgm:t>
        <a:bodyPr/>
        <a:lstStyle/>
        <a:p>
          <a:endParaRPr lang="en-US"/>
        </a:p>
      </dgm:t>
    </dgm:pt>
    <dgm:pt modelId="{E18782DE-BFC8-421A-89F3-4CA5F5B22A1A}" type="sibTrans" cxnId="{D7FAF236-8C63-41B4-BF19-3405B2CCE2C0}">
      <dgm:prSet/>
      <dgm:spPr/>
      <dgm:t>
        <a:bodyPr/>
        <a:lstStyle/>
        <a:p>
          <a:endParaRPr lang="en-US"/>
        </a:p>
      </dgm:t>
    </dgm:pt>
    <dgm:pt modelId="{1CD24B1F-FB96-4989-814A-A8C77AF7C092}" type="pres">
      <dgm:prSet presAssocID="{79D2D79F-F1D9-4FC6-832E-510315A6C9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1CCE4-F3A5-487E-B0AD-7928B37ABC16}" type="pres">
      <dgm:prSet presAssocID="{27B477B0-70F0-4136-8D39-D331C22E3434}" presName="node" presStyleLbl="node1" presStyleIdx="0" presStyleCnt="4" custRadScaleRad="112129" custRadScaleInc="3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7A468-FC94-40E7-A0BF-169BC3453BAB}" type="pres">
      <dgm:prSet presAssocID="{27B477B0-70F0-4136-8D39-D331C22E3434}" presName="spNode" presStyleCnt="0"/>
      <dgm:spPr/>
    </dgm:pt>
    <dgm:pt modelId="{5954EF72-0A53-464D-9ACB-1D542D024048}" type="pres">
      <dgm:prSet presAssocID="{7BC8C5E1-D502-475F-92BE-60456F00784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0AEA129-9E70-4F2B-9F69-C1C56AAE6F88}" type="pres">
      <dgm:prSet presAssocID="{2B424E94-9850-4A46-A518-306FF1714519}" presName="node" presStyleLbl="node1" presStyleIdx="1" presStyleCnt="4" custScaleX="81010" custRadScaleRad="108863" custRadScaleInc="-3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AC352-7204-4CD8-8D20-718D8BBF6C0B}" type="pres">
      <dgm:prSet presAssocID="{2B424E94-9850-4A46-A518-306FF1714519}" presName="spNode" presStyleCnt="0"/>
      <dgm:spPr/>
    </dgm:pt>
    <dgm:pt modelId="{8BCF3B59-C4DB-41CE-81D2-8054B74ADD59}" type="pres">
      <dgm:prSet presAssocID="{FBD1977C-C8D8-4D9E-B809-7F56E811A90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8153604-F121-41D2-917A-83DBA32B5E60}" type="pres">
      <dgm:prSet presAssocID="{36AE703A-16AE-4969-AED8-BDB5794BEABB}" presName="node" presStyleLbl="node1" presStyleIdx="2" presStyleCnt="4" custScaleX="75017" custRadScaleRad="96500" custRadScaleInc="-15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1748-8B27-4038-B93B-22971D8017B1}" type="pres">
      <dgm:prSet presAssocID="{36AE703A-16AE-4969-AED8-BDB5794BEABB}" presName="spNode" presStyleCnt="0"/>
      <dgm:spPr/>
    </dgm:pt>
    <dgm:pt modelId="{A5C863FB-ED4A-43E7-849B-937BED4F5634}" type="pres">
      <dgm:prSet presAssocID="{5B23763E-0E9A-4DEF-8E41-19F462BACFB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00EAC50-FC1E-445B-BBDB-6CF37BCEC4F2}" type="pres">
      <dgm:prSet presAssocID="{E235B22B-EAF8-4AB9-92C1-36DD9E3A6CDB}" presName="node" presStyleLbl="node1" presStyleIdx="3" presStyleCnt="4" custScaleX="75017" custRadScaleRad="95384" custRadScaleInc="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0BF1C-0622-4DD0-8DB7-A59CA0BE7584}" type="pres">
      <dgm:prSet presAssocID="{E235B22B-EAF8-4AB9-92C1-36DD9E3A6CDB}" presName="spNode" presStyleCnt="0"/>
      <dgm:spPr/>
    </dgm:pt>
    <dgm:pt modelId="{1863344B-FF47-4D25-AED8-6A4B40881472}" type="pres">
      <dgm:prSet presAssocID="{E18782DE-BFC8-421A-89F3-4CA5F5B22A1A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B571885-7C9F-49E0-B96C-D00CD566607F}" type="presOf" srcId="{2B424E94-9850-4A46-A518-306FF1714519}" destId="{10AEA129-9E70-4F2B-9F69-C1C56AAE6F88}" srcOrd="0" destOrd="0" presId="urn:microsoft.com/office/officeart/2005/8/layout/cycle5"/>
    <dgm:cxn modelId="{1464AE6A-FEC2-4F8C-B8E0-2DFFA4CF078C}" type="presOf" srcId="{FBD1977C-C8D8-4D9E-B809-7F56E811A90B}" destId="{8BCF3B59-C4DB-41CE-81D2-8054B74ADD59}" srcOrd="0" destOrd="0" presId="urn:microsoft.com/office/officeart/2005/8/layout/cycle5"/>
    <dgm:cxn modelId="{7B79E7B4-18E8-4C14-A260-A9E3144048DD}" srcId="{79D2D79F-F1D9-4FC6-832E-510315A6C971}" destId="{36AE703A-16AE-4969-AED8-BDB5794BEABB}" srcOrd="2" destOrd="0" parTransId="{B2D6DDFC-09A2-409E-A057-721786053AC0}" sibTransId="{5B23763E-0E9A-4DEF-8E41-19F462BACFBD}"/>
    <dgm:cxn modelId="{754543F3-EBF1-4D5B-9A52-B274E0FDAB68}" type="presOf" srcId="{27B477B0-70F0-4136-8D39-D331C22E3434}" destId="{9CD1CCE4-F3A5-487E-B0AD-7928B37ABC16}" srcOrd="0" destOrd="0" presId="urn:microsoft.com/office/officeart/2005/8/layout/cycle5"/>
    <dgm:cxn modelId="{D286B959-043C-4522-94CF-A0BEE4CC3451}" type="presOf" srcId="{E18782DE-BFC8-421A-89F3-4CA5F5B22A1A}" destId="{1863344B-FF47-4D25-AED8-6A4B40881472}" srcOrd="0" destOrd="0" presId="urn:microsoft.com/office/officeart/2005/8/layout/cycle5"/>
    <dgm:cxn modelId="{806E14B7-AFAE-4818-8D8E-FB28943EAB0D}" type="presOf" srcId="{36AE703A-16AE-4969-AED8-BDB5794BEABB}" destId="{D8153604-F121-41D2-917A-83DBA32B5E60}" srcOrd="0" destOrd="0" presId="urn:microsoft.com/office/officeart/2005/8/layout/cycle5"/>
    <dgm:cxn modelId="{6A3D8CA8-F1AA-4BF3-B357-F368A711C7FC}" srcId="{79D2D79F-F1D9-4FC6-832E-510315A6C971}" destId="{27B477B0-70F0-4136-8D39-D331C22E3434}" srcOrd="0" destOrd="0" parTransId="{07A534DC-99EA-441D-B62B-8F8AA39FEC86}" sibTransId="{7BC8C5E1-D502-475F-92BE-60456F00784C}"/>
    <dgm:cxn modelId="{D7FAF236-8C63-41B4-BF19-3405B2CCE2C0}" srcId="{79D2D79F-F1D9-4FC6-832E-510315A6C971}" destId="{E235B22B-EAF8-4AB9-92C1-36DD9E3A6CDB}" srcOrd="3" destOrd="0" parTransId="{262AF789-A988-4CC1-9D5B-83D260ADE926}" sibTransId="{E18782DE-BFC8-421A-89F3-4CA5F5B22A1A}"/>
    <dgm:cxn modelId="{64BC4BC6-12CB-4B57-A82C-8E81C115ABB5}" type="presOf" srcId="{E235B22B-EAF8-4AB9-92C1-36DD9E3A6CDB}" destId="{A00EAC50-FC1E-445B-BBDB-6CF37BCEC4F2}" srcOrd="0" destOrd="0" presId="urn:microsoft.com/office/officeart/2005/8/layout/cycle5"/>
    <dgm:cxn modelId="{1B3C365B-6EA9-425F-8E3A-65CB5E6C159B}" srcId="{79D2D79F-F1D9-4FC6-832E-510315A6C971}" destId="{2B424E94-9850-4A46-A518-306FF1714519}" srcOrd="1" destOrd="0" parTransId="{375AC286-902B-40AC-B6FA-B37AB6AA3B8B}" sibTransId="{FBD1977C-C8D8-4D9E-B809-7F56E811A90B}"/>
    <dgm:cxn modelId="{4CB9E33A-40B6-4F50-8DE8-0C1C2DB41431}" type="presOf" srcId="{5B23763E-0E9A-4DEF-8E41-19F462BACFBD}" destId="{A5C863FB-ED4A-43E7-849B-937BED4F5634}" srcOrd="0" destOrd="0" presId="urn:microsoft.com/office/officeart/2005/8/layout/cycle5"/>
    <dgm:cxn modelId="{B4377BC1-1FA9-4692-84E8-86FBB316526E}" type="presOf" srcId="{7BC8C5E1-D502-475F-92BE-60456F00784C}" destId="{5954EF72-0A53-464D-9ACB-1D542D024048}" srcOrd="0" destOrd="0" presId="urn:microsoft.com/office/officeart/2005/8/layout/cycle5"/>
    <dgm:cxn modelId="{A2371BC7-89F7-4BE4-8A51-5E3B1223240B}" type="presOf" srcId="{79D2D79F-F1D9-4FC6-832E-510315A6C971}" destId="{1CD24B1F-FB96-4989-814A-A8C77AF7C092}" srcOrd="0" destOrd="0" presId="urn:microsoft.com/office/officeart/2005/8/layout/cycle5"/>
    <dgm:cxn modelId="{E226394F-789C-49DA-B484-001128050FDF}" type="presParOf" srcId="{1CD24B1F-FB96-4989-814A-A8C77AF7C092}" destId="{9CD1CCE4-F3A5-487E-B0AD-7928B37ABC16}" srcOrd="0" destOrd="0" presId="urn:microsoft.com/office/officeart/2005/8/layout/cycle5"/>
    <dgm:cxn modelId="{E1E5B7E5-AC36-4C7F-B998-4CB66E57EC9C}" type="presParOf" srcId="{1CD24B1F-FB96-4989-814A-A8C77AF7C092}" destId="{6B07A468-FC94-40E7-A0BF-169BC3453BAB}" srcOrd="1" destOrd="0" presId="urn:microsoft.com/office/officeart/2005/8/layout/cycle5"/>
    <dgm:cxn modelId="{5CFEF18F-9663-4EBD-8BE7-A35AEDD1E978}" type="presParOf" srcId="{1CD24B1F-FB96-4989-814A-A8C77AF7C092}" destId="{5954EF72-0A53-464D-9ACB-1D542D024048}" srcOrd="2" destOrd="0" presId="urn:microsoft.com/office/officeart/2005/8/layout/cycle5"/>
    <dgm:cxn modelId="{FCFD4472-2605-40A5-B1B0-4CFAC9B1C3E9}" type="presParOf" srcId="{1CD24B1F-FB96-4989-814A-A8C77AF7C092}" destId="{10AEA129-9E70-4F2B-9F69-C1C56AAE6F88}" srcOrd="3" destOrd="0" presId="urn:microsoft.com/office/officeart/2005/8/layout/cycle5"/>
    <dgm:cxn modelId="{CCE89D92-BD51-423A-9227-A384E9F460E8}" type="presParOf" srcId="{1CD24B1F-FB96-4989-814A-A8C77AF7C092}" destId="{D0EAC352-7204-4CD8-8D20-718D8BBF6C0B}" srcOrd="4" destOrd="0" presId="urn:microsoft.com/office/officeart/2005/8/layout/cycle5"/>
    <dgm:cxn modelId="{CDE9BDC2-7634-4A50-91DA-A48B7D5A6546}" type="presParOf" srcId="{1CD24B1F-FB96-4989-814A-A8C77AF7C092}" destId="{8BCF3B59-C4DB-41CE-81D2-8054B74ADD59}" srcOrd="5" destOrd="0" presId="urn:microsoft.com/office/officeart/2005/8/layout/cycle5"/>
    <dgm:cxn modelId="{B39F644D-249A-4C31-8F4C-653395EA1C15}" type="presParOf" srcId="{1CD24B1F-FB96-4989-814A-A8C77AF7C092}" destId="{D8153604-F121-41D2-917A-83DBA32B5E60}" srcOrd="6" destOrd="0" presId="urn:microsoft.com/office/officeart/2005/8/layout/cycle5"/>
    <dgm:cxn modelId="{3C08468E-AE7E-4326-8952-E4D94AE82E93}" type="presParOf" srcId="{1CD24B1F-FB96-4989-814A-A8C77AF7C092}" destId="{092A1748-8B27-4038-B93B-22971D8017B1}" srcOrd="7" destOrd="0" presId="urn:microsoft.com/office/officeart/2005/8/layout/cycle5"/>
    <dgm:cxn modelId="{09C07511-A198-478B-9EA6-AE77B6B6B309}" type="presParOf" srcId="{1CD24B1F-FB96-4989-814A-A8C77AF7C092}" destId="{A5C863FB-ED4A-43E7-849B-937BED4F5634}" srcOrd="8" destOrd="0" presId="urn:microsoft.com/office/officeart/2005/8/layout/cycle5"/>
    <dgm:cxn modelId="{EE2A93CF-5E3F-4CCA-95CC-B402155D9AEA}" type="presParOf" srcId="{1CD24B1F-FB96-4989-814A-A8C77AF7C092}" destId="{A00EAC50-FC1E-445B-BBDB-6CF37BCEC4F2}" srcOrd="9" destOrd="0" presId="urn:microsoft.com/office/officeart/2005/8/layout/cycle5"/>
    <dgm:cxn modelId="{7C827CD8-2BA1-4E66-81C6-82D45B2BEC73}" type="presParOf" srcId="{1CD24B1F-FB96-4989-814A-A8C77AF7C092}" destId="{AD70BF1C-0622-4DD0-8DB7-A59CA0BE7584}" srcOrd="10" destOrd="0" presId="urn:microsoft.com/office/officeart/2005/8/layout/cycle5"/>
    <dgm:cxn modelId="{2AB1709A-8CA4-4C1C-83A5-5375266A218A}" type="presParOf" srcId="{1CD24B1F-FB96-4989-814A-A8C77AF7C092}" destId="{1863344B-FF47-4D25-AED8-6A4B4088147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F4E10-D0AB-411E-97FE-AA4B550371F2}">
      <dsp:nvSpPr>
        <dsp:cNvPr id="0" name=""/>
        <dsp:cNvSpPr/>
      </dsp:nvSpPr>
      <dsp:spPr>
        <a:xfrm>
          <a:off x="8" y="5"/>
          <a:ext cx="2379084" cy="446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75% share own by borrowers. Remaining 25% own by Govt.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There are 9 board members from borrowers shareholders.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They take part  by significant rule at policy making platform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>
        <a:off x="69689" y="69686"/>
        <a:ext cx="2239722" cy="3370613"/>
      </dsp:txXfrm>
    </dsp:sp>
    <dsp:sp modelId="{AD5DEBED-5CF7-4B5C-8C44-ABE243A30F22}">
      <dsp:nvSpPr>
        <dsp:cNvPr id="0" name=""/>
        <dsp:cNvSpPr/>
      </dsp:nvSpPr>
      <dsp:spPr>
        <a:xfrm rot="1184088">
          <a:off x="1228604" y="4193768"/>
          <a:ext cx="709344" cy="387404"/>
        </a:xfrm>
        <a:prstGeom prst="circularArrow">
          <a:avLst>
            <a:gd name="adj1" fmla="val 1705"/>
            <a:gd name="adj2" fmla="val 202916"/>
            <a:gd name="adj3" fmla="val 953418"/>
            <a:gd name="adj4" fmla="val 7999481"/>
            <a:gd name="adj5" fmla="val 19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9596F-067B-4C5B-ADB9-DA18348A5EDC}">
      <dsp:nvSpPr>
        <dsp:cNvPr id="0" name=""/>
        <dsp:cNvSpPr/>
      </dsp:nvSpPr>
      <dsp:spPr>
        <a:xfrm>
          <a:off x="132945" y="3852191"/>
          <a:ext cx="2079888" cy="629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Addressing the poor</a:t>
          </a:r>
          <a:endParaRPr lang="en-US" sz="1600" kern="1200" dirty="0"/>
        </a:p>
      </dsp:txBody>
      <dsp:txXfrm>
        <a:off x="151388" y="3870634"/>
        <a:ext cx="2043002" cy="592817"/>
      </dsp:txXfrm>
    </dsp:sp>
    <dsp:sp modelId="{C06E49C2-2203-4C32-8683-FCCB68A06BBE}">
      <dsp:nvSpPr>
        <dsp:cNvPr id="0" name=""/>
        <dsp:cNvSpPr/>
      </dsp:nvSpPr>
      <dsp:spPr>
        <a:xfrm>
          <a:off x="2765045" y="464395"/>
          <a:ext cx="2214818" cy="447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Income generating loan.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Housing Loan.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Higher Education Loan.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Entrepreneurs loan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Microenterprise loan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Special Business loan (cow fatting)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Multy</a:t>
          </a:r>
          <a:r>
            <a:rPr lang="en-US" sz="1600" kern="1200" dirty="0" smtClean="0"/>
            <a:t>  </a:t>
          </a:r>
          <a:r>
            <a:rPr lang="en-US" sz="1600" kern="1200" dirty="0" smtClean="0"/>
            <a:t>numbers of  Savings  Prog</a:t>
          </a:r>
          <a:r>
            <a:rPr lang="en-US" sz="1050" kern="1200" dirty="0" smtClean="0"/>
            <a:t>ram</a:t>
          </a:r>
          <a:r>
            <a:rPr lang="en-US" sz="1000" kern="1200" dirty="0" smtClean="0"/>
            <a:t>.</a:t>
          </a:r>
          <a:endParaRPr lang="en-US" sz="1000" kern="1200" dirty="0"/>
        </a:p>
      </dsp:txBody>
      <dsp:txXfrm>
        <a:off x="2829915" y="1487350"/>
        <a:ext cx="2085078" cy="3383237"/>
      </dsp:txXfrm>
    </dsp:sp>
    <dsp:sp modelId="{66234829-4147-4E53-9035-C3F70D93FBA3}">
      <dsp:nvSpPr>
        <dsp:cNvPr id="0" name=""/>
        <dsp:cNvSpPr/>
      </dsp:nvSpPr>
      <dsp:spPr>
        <a:xfrm rot="8550771" flipV="1">
          <a:off x="3989669" y="883160"/>
          <a:ext cx="545257" cy="274688"/>
        </a:xfrm>
        <a:prstGeom prst="leftCircularArrow">
          <a:avLst>
            <a:gd name="adj1" fmla="val 1520"/>
            <a:gd name="adj2" fmla="val 180080"/>
            <a:gd name="adj3" fmla="val 21042270"/>
            <a:gd name="adj4" fmla="val 13973372"/>
            <a:gd name="adj5" fmla="val 177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640E2-D289-4740-9362-DD55FD561B77}">
      <dsp:nvSpPr>
        <dsp:cNvPr id="0" name=""/>
        <dsp:cNvSpPr/>
      </dsp:nvSpPr>
      <dsp:spPr>
        <a:xfrm>
          <a:off x="3235446" y="745722"/>
          <a:ext cx="1583494" cy="629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Sustainability</a:t>
          </a:r>
          <a:endParaRPr lang="en-US" sz="1800" kern="1200" dirty="0"/>
        </a:p>
      </dsp:txBody>
      <dsp:txXfrm>
        <a:off x="3253889" y="764165"/>
        <a:ext cx="1546608" cy="592817"/>
      </dsp:txXfrm>
    </dsp:sp>
    <dsp:sp modelId="{2048152D-652A-4E10-8769-B14007A97371}">
      <dsp:nvSpPr>
        <dsp:cNvPr id="0" name=""/>
        <dsp:cNvSpPr/>
      </dsp:nvSpPr>
      <dsp:spPr>
        <a:xfrm>
          <a:off x="5214535" y="889326"/>
          <a:ext cx="3011082" cy="400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Asset formation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Create Savings &amp; household asset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Occupational Pattern change &amp; employment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Food, consumption &amp; food security.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Change lifestyle (water, sanitation, education, jewelries and accessories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5302727" y="977518"/>
        <a:ext cx="2834698" cy="2970642"/>
      </dsp:txXfrm>
    </dsp:sp>
    <dsp:sp modelId="{6E22C89B-9739-4BF1-95F6-938ECD3B65FC}">
      <dsp:nvSpPr>
        <dsp:cNvPr id="0" name=""/>
        <dsp:cNvSpPr/>
      </dsp:nvSpPr>
      <dsp:spPr>
        <a:xfrm>
          <a:off x="5927815" y="4114800"/>
          <a:ext cx="2178334" cy="1073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Profit distributed to the share holders borrowers .</a:t>
          </a:r>
          <a:endParaRPr lang="en-US" sz="2000" kern="1200" dirty="0"/>
        </a:p>
      </dsp:txBody>
      <dsp:txXfrm>
        <a:off x="5959250" y="4146235"/>
        <a:ext cx="2115464" cy="1010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47E37-BF3B-4BF9-8D58-8FF29BA8272F}">
      <dsp:nvSpPr>
        <dsp:cNvPr id="0" name=""/>
        <dsp:cNvSpPr/>
      </dsp:nvSpPr>
      <dsp:spPr>
        <a:xfrm>
          <a:off x="66" y="2183346"/>
          <a:ext cx="67195" cy="6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98" tIns="6350" rIns="3698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906" y="2193186"/>
        <a:ext cx="47515" cy="47515"/>
      </dsp:txXfrm>
    </dsp:sp>
    <dsp:sp modelId="{51BF3E67-604E-4F2B-8FF7-8D8C0B593DDB}">
      <dsp:nvSpPr>
        <dsp:cNvPr id="0" name=""/>
        <dsp:cNvSpPr/>
      </dsp:nvSpPr>
      <dsp:spPr>
        <a:xfrm>
          <a:off x="53823" y="2183346"/>
          <a:ext cx="67195" cy="6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98" tIns="6350" rIns="3698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3663" y="2193186"/>
        <a:ext cx="47515" cy="47515"/>
      </dsp:txXfrm>
    </dsp:sp>
    <dsp:sp modelId="{545605BD-A332-4882-8679-E342FFE24A81}">
      <dsp:nvSpPr>
        <dsp:cNvPr id="0" name=""/>
        <dsp:cNvSpPr/>
      </dsp:nvSpPr>
      <dsp:spPr>
        <a:xfrm>
          <a:off x="107580" y="2183346"/>
          <a:ext cx="67195" cy="6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98" tIns="6350" rIns="3698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420" y="2193186"/>
        <a:ext cx="47515" cy="47515"/>
      </dsp:txXfrm>
    </dsp:sp>
    <dsp:sp modelId="{79ED0A36-A0EC-4DF6-8AC4-D8288AE70ECA}">
      <dsp:nvSpPr>
        <dsp:cNvPr id="0" name=""/>
        <dsp:cNvSpPr/>
      </dsp:nvSpPr>
      <dsp:spPr>
        <a:xfrm>
          <a:off x="161337" y="2183346"/>
          <a:ext cx="67195" cy="671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98" tIns="6350" rIns="3698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1177" y="2193186"/>
        <a:ext cx="47515" cy="47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741C5-D8CC-466A-B197-BE0BF7BC99B3}">
      <dsp:nvSpPr>
        <dsp:cNvPr id="0" name=""/>
        <dsp:cNvSpPr/>
      </dsp:nvSpPr>
      <dsp:spPr>
        <a:xfrm>
          <a:off x="1080813" y="260917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Group Formation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1113293" y="293397"/>
        <a:ext cx="1792029" cy="1353723"/>
      </dsp:txXfrm>
    </dsp:sp>
    <dsp:sp modelId="{753933C0-2390-4D45-A3BA-95995196122F}">
      <dsp:nvSpPr>
        <dsp:cNvPr id="0" name=""/>
        <dsp:cNvSpPr/>
      </dsp:nvSpPr>
      <dsp:spPr>
        <a:xfrm>
          <a:off x="1080813" y="1674179"/>
          <a:ext cx="1856989" cy="541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</a:t>
          </a:r>
          <a:endParaRPr lang="en-US" sz="3800" kern="1200" dirty="0"/>
        </a:p>
      </dsp:txBody>
      <dsp:txXfrm>
        <a:off x="1080813" y="1674179"/>
        <a:ext cx="1307739" cy="541950"/>
      </dsp:txXfrm>
    </dsp:sp>
    <dsp:sp modelId="{E24B7CA5-5002-4EAD-8061-A7D5BDA62DB2}">
      <dsp:nvSpPr>
        <dsp:cNvPr id="0" name=""/>
        <dsp:cNvSpPr/>
      </dsp:nvSpPr>
      <dsp:spPr>
        <a:xfrm>
          <a:off x="2421000" y="1741801"/>
          <a:ext cx="690112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58897-5333-4896-A4B3-7D7E44D98192}">
      <dsp:nvSpPr>
        <dsp:cNvPr id="0" name=""/>
        <dsp:cNvSpPr/>
      </dsp:nvSpPr>
      <dsp:spPr>
        <a:xfrm>
          <a:off x="3272133" y="260917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Group Training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3304613" y="293397"/>
        <a:ext cx="1792029" cy="1353723"/>
      </dsp:txXfrm>
    </dsp:sp>
    <dsp:sp modelId="{721663F6-568E-4323-A70B-AD60CEA2DCBB}">
      <dsp:nvSpPr>
        <dsp:cNvPr id="0" name=""/>
        <dsp:cNvSpPr/>
      </dsp:nvSpPr>
      <dsp:spPr>
        <a:xfrm>
          <a:off x="3272133" y="1651836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2</a:t>
          </a:r>
          <a:endParaRPr lang="en-US" sz="3800" kern="1200" dirty="0"/>
        </a:p>
      </dsp:txBody>
      <dsp:txXfrm>
        <a:off x="3272133" y="1651836"/>
        <a:ext cx="1307739" cy="596067"/>
      </dsp:txXfrm>
    </dsp:sp>
    <dsp:sp modelId="{194A3F5F-7027-426A-A9DB-FFBE08871631}">
      <dsp:nvSpPr>
        <dsp:cNvPr id="0" name=""/>
        <dsp:cNvSpPr/>
      </dsp:nvSpPr>
      <dsp:spPr>
        <a:xfrm>
          <a:off x="4632403" y="1741801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4B93B-2291-4C38-9AF1-F0605CF5DDD0}">
      <dsp:nvSpPr>
        <dsp:cNvPr id="0" name=""/>
        <dsp:cNvSpPr/>
      </dsp:nvSpPr>
      <dsp:spPr>
        <a:xfrm>
          <a:off x="5443370" y="260917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Group Recognition</a:t>
          </a: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5475850" y="293397"/>
        <a:ext cx="1792029" cy="1353723"/>
      </dsp:txXfrm>
    </dsp:sp>
    <dsp:sp modelId="{8451CBBD-B77A-4278-A754-C492398B785E}">
      <dsp:nvSpPr>
        <dsp:cNvPr id="0" name=""/>
        <dsp:cNvSpPr/>
      </dsp:nvSpPr>
      <dsp:spPr>
        <a:xfrm>
          <a:off x="5443370" y="1647121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</a:t>
          </a:r>
          <a:endParaRPr lang="en-US" sz="3800" kern="1200" dirty="0"/>
        </a:p>
      </dsp:txBody>
      <dsp:txXfrm>
        <a:off x="5443370" y="1647121"/>
        <a:ext cx="1307739" cy="596067"/>
      </dsp:txXfrm>
    </dsp:sp>
    <dsp:sp modelId="{A71FBEFB-B6D6-4061-A2FE-38AC09FAA001}">
      <dsp:nvSpPr>
        <dsp:cNvPr id="0" name=""/>
        <dsp:cNvSpPr/>
      </dsp:nvSpPr>
      <dsp:spPr>
        <a:xfrm>
          <a:off x="6803640" y="1741801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8117B-F39B-4F13-92EE-D8A793476CA7}">
      <dsp:nvSpPr>
        <dsp:cNvPr id="0" name=""/>
        <dsp:cNvSpPr/>
      </dsp:nvSpPr>
      <dsp:spPr>
        <a:xfrm>
          <a:off x="5236" y="2713652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Loan Proposal</a:t>
          </a:r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37716" y="2746132"/>
        <a:ext cx="1792029" cy="1353723"/>
      </dsp:txXfrm>
    </dsp:sp>
    <dsp:sp modelId="{6EA60181-D707-4876-8F7A-5196EF477F76}">
      <dsp:nvSpPr>
        <dsp:cNvPr id="0" name=""/>
        <dsp:cNvSpPr/>
      </dsp:nvSpPr>
      <dsp:spPr>
        <a:xfrm>
          <a:off x="5236" y="4099855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</a:t>
          </a:r>
          <a:endParaRPr lang="en-US" sz="3800" kern="1200" dirty="0"/>
        </a:p>
      </dsp:txBody>
      <dsp:txXfrm>
        <a:off x="5236" y="4099855"/>
        <a:ext cx="1307739" cy="596067"/>
      </dsp:txXfrm>
    </dsp:sp>
    <dsp:sp modelId="{E9D957F1-787C-47C5-8247-EFC25820EF89}">
      <dsp:nvSpPr>
        <dsp:cNvPr id="0" name=""/>
        <dsp:cNvSpPr/>
      </dsp:nvSpPr>
      <dsp:spPr>
        <a:xfrm>
          <a:off x="1365506" y="4194535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782EF-DC9A-4489-84CC-9E710F624003}">
      <dsp:nvSpPr>
        <dsp:cNvPr id="0" name=""/>
        <dsp:cNvSpPr/>
      </dsp:nvSpPr>
      <dsp:spPr>
        <a:xfrm>
          <a:off x="2176473" y="2713652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Loan Disbursement</a:t>
          </a:r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2208953" y="2746132"/>
        <a:ext cx="1792029" cy="1353723"/>
      </dsp:txXfrm>
    </dsp:sp>
    <dsp:sp modelId="{5E04D3CF-55A4-4682-B16F-57AFCB91EC66}">
      <dsp:nvSpPr>
        <dsp:cNvPr id="0" name=""/>
        <dsp:cNvSpPr/>
      </dsp:nvSpPr>
      <dsp:spPr>
        <a:xfrm>
          <a:off x="2176473" y="4099855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5</a:t>
          </a:r>
          <a:endParaRPr lang="en-US" sz="3800" kern="1200" dirty="0"/>
        </a:p>
      </dsp:txBody>
      <dsp:txXfrm>
        <a:off x="2176473" y="4099855"/>
        <a:ext cx="1307739" cy="596067"/>
      </dsp:txXfrm>
    </dsp:sp>
    <dsp:sp modelId="{4C97D02E-520D-45C7-94AB-A305D0262D3D}">
      <dsp:nvSpPr>
        <dsp:cNvPr id="0" name=""/>
        <dsp:cNvSpPr/>
      </dsp:nvSpPr>
      <dsp:spPr>
        <a:xfrm>
          <a:off x="3536743" y="4194535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7EABE-F851-4506-A156-8F5866D0081D}">
      <dsp:nvSpPr>
        <dsp:cNvPr id="0" name=""/>
        <dsp:cNvSpPr/>
      </dsp:nvSpPr>
      <dsp:spPr>
        <a:xfrm>
          <a:off x="4347710" y="2713652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Loan Utilization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4380190" y="2746132"/>
        <a:ext cx="1792029" cy="1353723"/>
      </dsp:txXfrm>
    </dsp:sp>
    <dsp:sp modelId="{7A44036A-8E4E-4724-802A-30B4A25F5727}">
      <dsp:nvSpPr>
        <dsp:cNvPr id="0" name=""/>
        <dsp:cNvSpPr/>
      </dsp:nvSpPr>
      <dsp:spPr>
        <a:xfrm>
          <a:off x="4347710" y="4099855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6</a:t>
          </a:r>
          <a:endParaRPr lang="en-US" sz="3800" kern="1200" dirty="0"/>
        </a:p>
      </dsp:txBody>
      <dsp:txXfrm>
        <a:off x="4347710" y="4099855"/>
        <a:ext cx="1307739" cy="596067"/>
      </dsp:txXfrm>
    </dsp:sp>
    <dsp:sp modelId="{77471C0E-A655-4B17-B4B3-42C4102611B9}">
      <dsp:nvSpPr>
        <dsp:cNvPr id="0" name=""/>
        <dsp:cNvSpPr/>
      </dsp:nvSpPr>
      <dsp:spPr>
        <a:xfrm>
          <a:off x="5707980" y="4194535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B45C7-0176-48DC-AC92-1CB81430CAC9}">
      <dsp:nvSpPr>
        <dsp:cNvPr id="0" name=""/>
        <dsp:cNvSpPr/>
      </dsp:nvSpPr>
      <dsp:spPr>
        <a:xfrm>
          <a:off x="6518946" y="2713652"/>
          <a:ext cx="1856989" cy="1386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400" kern="1200" dirty="0" smtClean="0"/>
            <a:t>Loan Recovery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6551426" y="2746132"/>
        <a:ext cx="1792029" cy="1353723"/>
      </dsp:txXfrm>
    </dsp:sp>
    <dsp:sp modelId="{58EAE5FB-D1FB-4FCB-964D-5AA6ADC2698E}">
      <dsp:nvSpPr>
        <dsp:cNvPr id="0" name=""/>
        <dsp:cNvSpPr/>
      </dsp:nvSpPr>
      <dsp:spPr>
        <a:xfrm>
          <a:off x="6518946" y="4099855"/>
          <a:ext cx="1856989" cy="5960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7</a:t>
          </a:r>
          <a:endParaRPr lang="en-US" sz="3800" kern="1200" dirty="0"/>
        </a:p>
      </dsp:txBody>
      <dsp:txXfrm>
        <a:off x="6518946" y="4099855"/>
        <a:ext cx="1307739" cy="596067"/>
      </dsp:txXfrm>
    </dsp:sp>
    <dsp:sp modelId="{55B3A0DB-0AC1-44DE-A701-AFE7BDF2CE17}">
      <dsp:nvSpPr>
        <dsp:cNvPr id="0" name=""/>
        <dsp:cNvSpPr/>
      </dsp:nvSpPr>
      <dsp:spPr>
        <a:xfrm>
          <a:off x="7879217" y="4194535"/>
          <a:ext cx="649946" cy="64994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1CCE4-F3A5-487E-B0AD-7928B37ABC16}">
      <dsp:nvSpPr>
        <dsp:cNvPr id="0" name=""/>
        <dsp:cNvSpPr/>
      </dsp:nvSpPr>
      <dsp:spPr>
        <a:xfrm>
          <a:off x="1752597" y="0"/>
          <a:ext cx="1374278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Investment</a:t>
          </a:r>
          <a:endParaRPr lang="en-US" sz="1900" kern="1200" dirty="0"/>
        </a:p>
      </dsp:txBody>
      <dsp:txXfrm>
        <a:off x="1796203" y="43606"/>
        <a:ext cx="1287066" cy="806069"/>
      </dsp:txXfrm>
    </dsp:sp>
    <dsp:sp modelId="{5954EF72-0A53-464D-9ACB-1D542D024048}">
      <dsp:nvSpPr>
        <dsp:cNvPr id="0" name=""/>
        <dsp:cNvSpPr/>
      </dsp:nvSpPr>
      <dsp:spPr>
        <a:xfrm>
          <a:off x="848069" y="540120"/>
          <a:ext cx="2950875" cy="2950875"/>
        </a:xfrm>
        <a:custGeom>
          <a:avLst/>
          <a:gdLst/>
          <a:ahLst/>
          <a:cxnLst/>
          <a:rect l="0" t="0" r="0" b="0"/>
          <a:pathLst>
            <a:path>
              <a:moveTo>
                <a:pt x="2419149" y="341275"/>
              </a:moveTo>
              <a:arcTo wR="1475437" hR="1475437" stAng="18585785" swAng="12499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EA129-9E70-4F2B-9F69-C1C56AAE6F88}">
      <dsp:nvSpPr>
        <dsp:cNvPr id="0" name=""/>
        <dsp:cNvSpPr/>
      </dsp:nvSpPr>
      <dsp:spPr>
        <a:xfrm>
          <a:off x="3200405" y="1447796"/>
          <a:ext cx="1113303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Product</a:t>
          </a:r>
          <a:endParaRPr lang="en-US" sz="1900" kern="1200" dirty="0"/>
        </a:p>
      </dsp:txBody>
      <dsp:txXfrm>
        <a:off x="3244011" y="1491402"/>
        <a:ext cx="1026091" cy="806069"/>
      </dsp:txXfrm>
    </dsp:sp>
    <dsp:sp modelId="{8BCF3B59-C4DB-41CE-81D2-8054B74ADD59}">
      <dsp:nvSpPr>
        <dsp:cNvPr id="0" name=""/>
        <dsp:cNvSpPr/>
      </dsp:nvSpPr>
      <dsp:spPr>
        <a:xfrm>
          <a:off x="856172" y="318927"/>
          <a:ext cx="2950875" cy="2950875"/>
        </a:xfrm>
        <a:custGeom>
          <a:avLst/>
          <a:gdLst/>
          <a:ahLst/>
          <a:cxnLst/>
          <a:rect l="0" t="0" r="0" b="0"/>
          <a:pathLst>
            <a:path>
              <a:moveTo>
                <a:pt x="2733323" y="2246566"/>
              </a:moveTo>
              <a:arcTo wR="1475437" hR="1475437" stAng="1890587" swAng="18535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53604-F121-41D2-917A-83DBA32B5E60}">
      <dsp:nvSpPr>
        <dsp:cNvPr id="0" name=""/>
        <dsp:cNvSpPr/>
      </dsp:nvSpPr>
      <dsp:spPr>
        <a:xfrm>
          <a:off x="1752601" y="2895601"/>
          <a:ext cx="1030942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Sales</a:t>
          </a:r>
          <a:endParaRPr lang="en-US" sz="1900" kern="1200" dirty="0"/>
        </a:p>
      </dsp:txBody>
      <dsp:txXfrm>
        <a:off x="1796207" y="2939207"/>
        <a:ext cx="943730" cy="806069"/>
      </dsp:txXfrm>
    </dsp:sp>
    <dsp:sp modelId="{A5C863FB-ED4A-43E7-849B-937BED4F5634}">
      <dsp:nvSpPr>
        <dsp:cNvPr id="0" name=""/>
        <dsp:cNvSpPr/>
      </dsp:nvSpPr>
      <dsp:spPr>
        <a:xfrm>
          <a:off x="735890" y="412394"/>
          <a:ext cx="2950875" cy="2950875"/>
        </a:xfrm>
        <a:custGeom>
          <a:avLst/>
          <a:gdLst/>
          <a:ahLst/>
          <a:cxnLst/>
          <a:rect l="0" t="0" r="0" b="0"/>
          <a:pathLst>
            <a:path>
              <a:moveTo>
                <a:pt x="771014" y="2771857"/>
              </a:moveTo>
              <a:arcTo wR="1475437" hR="1475437" stAng="7111075" swAng="19912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EAC50-FC1E-445B-BBDB-6CF37BCEC4F2}">
      <dsp:nvSpPr>
        <dsp:cNvPr id="0" name=""/>
        <dsp:cNvSpPr/>
      </dsp:nvSpPr>
      <dsp:spPr>
        <a:xfrm>
          <a:off x="228601" y="1447798"/>
          <a:ext cx="1030942" cy="893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Profit</a:t>
          </a:r>
          <a:endParaRPr lang="en-US" sz="1900" kern="1200" dirty="0"/>
        </a:p>
      </dsp:txBody>
      <dsp:txXfrm>
        <a:off x="272207" y="1491404"/>
        <a:ext cx="943730" cy="806069"/>
      </dsp:txXfrm>
    </dsp:sp>
    <dsp:sp modelId="{1863344B-FF47-4D25-AED8-6A4B40881472}">
      <dsp:nvSpPr>
        <dsp:cNvPr id="0" name=""/>
        <dsp:cNvSpPr/>
      </dsp:nvSpPr>
      <dsp:spPr>
        <a:xfrm>
          <a:off x="766500" y="388922"/>
          <a:ext cx="2950875" cy="2950875"/>
        </a:xfrm>
        <a:custGeom>
          <a:avLst/>
          <a:gdLst/>
          <a:ahLst/>
          <a:cxnLst/>
          <a:rect l="0" t="0" r="0" b="0"/>
          <a:pathLst>
            <a:path>
              <a:moveTo>
                <a:pt x="159008" y="809156"/>
              </a:moveTo>
              <a:arcTo wR="1475437" hR="1475437" stAng="12410715" swAng="2000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FCB7C-A996-45D2-AAEF-D5B134AC7803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E4690-45A0-4F07-AF8E-81D15FC7E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C4E73F1-44AE-4530-BA26-55973F25A0A3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EBCEEC7-230F-4A3D-93B1-A9CC77F9A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52BD-CD43-5255-2BAD-635A0C6B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8" y="1395047"/>
            <a:ext cx="8303039" cy="478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F957-5EB0-5E39-6168-AA4FA117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C5BE29-3293-AD4B-9AD8-03323C9AD968}" type="datetimeFigureOut">
              <a:rPr lang="x-none" smtClean="0"/>
              <a:t>28/11/2022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4E73-E9D0-BBBF-FDCD-DBFC20F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8CBA-7817-18CA-CA80-11EF0FDC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6E5992-087A-614A-BA79-67B17E4B9772}" type="slidenum">
              <a:rPr lang="x-none" smtClean="0"/>
              <a:t>‹#›</a:t>
            </a:fld>
            <a:endParaRPr lang="x-none"/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9D02ED6-1AD0-9D11-9AEE-AF12E14319AF}"/>
              </a:ext>
            </a:extLst>
          </p:cNvPr>
          <p:cNvCxnSpPr/>
          <p:nvPr userDrawn="1"/>
        </p:nvCxnSpPr>
        <p:spPr>
          <a:xfrm>
            <a:off x="434637" y="1124744"/>
            <a:ext cx="8280400" cy="0"/>
          </a:xfrm>
          <a:prstGeom prst="line">
            <a:avLst/>
          </a:prstGeom>
          <a:ln>
            <a:solidFill>
              <a:srgbClr val="002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0E0BBE-4310-370A-169F-26B98135E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964" y="683817"/>
            <a:ext cx="6858000" cy="60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x-none" dirty="0"/>
              <a:t>Click to edit master title style</a:t>
            </a:r>
          </a:p>
        </p:txBody>
      </p:sp>
      <p:pic>
        <p:nvPicPr>
          <p:cNvPr id="14" name="Picture 2" descr="Grameen Bank – Bank for the Poor">
            <a:extLst>
              <a:ext uri="{FF2B5EF4-FFF2-40B4-BE49-F238E27FC236}">
                <a16:creationId xmlns:a16="http://schemas.microsoft.com/office/drawing/2014/main" id="{6E109AE7-4638-C230-74DB-4AB5533AC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89" y="422461"/>
            <a:ext cx="1428023" cy="6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4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52BD-CD43-5255-2BAD-635A0C6B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8" y="1395047"/>
            <a:ext cx="8303039" cy="478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F957-5EB0-5E39-6168-AA4FA117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C5BE29-3293-AD4B-9AD8-03323C9AD968}" type="datetimeFigureOut">
              <a:rPr lang="x-none" smtClean="0"/>
              <a:t>28/11/2022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4E73-E9D0-BBBF-FDCD-DBFC20F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8CBA-7817-18CA-CA80-11EF0FDC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6E5992-087A-614A-BA79-67B17E4B9772}" type="slidenum">
              <a:rPr lang="x-none" smtClean="0"/>
              <a:t>‹#›</a:t>
            </a:fld>
            <a:endParaRPr lang="x-none"/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9D02ED6-1AD0-9D11-9AEE-AF12E14319AF}"/>
              </a:ext>
            </a:extLst>
          </p:cNvPr>
          <p:cNvCxnSpPr/>
          <p:nvPr userDrawn="1"/>
        </p:nvCxnSpPr>
        <p:spPr>
          <a:xfrm>
            <a:off x="434637" y="1124744"/>
            <a:ext cx="8280400" cy="0"/>
          </a:xfrm>
          <a:prstGeom prst="line">
            <a:avLst/>
          </a:prstGeom>
          <a:ln>
            <a:solidFill>
              <a:srgbClr val="002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0E0BBE-4310-370A-169F-26B98135E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964" y="683817"/>
            <a:ext cx="6858000" cy="60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x-none" dirty="0"/>
              <a:t>Click to edit master title style</a:t>
            </a:r>
          </a:p>
        </p:txBody>
      </p:sp>
      <p:pic>
        <p:nvPicPr>
          <p:cNvPr id="14" name="Picture 2" descr="Grameen Bank – Bank for the Poor">
            <a:extLst>
              <a:ext uri="{FF2B5EF4-FFF2-40B4-BE49-F238E27FC236}">
                <a16:creationId xmlns:a16="http://schemas.microsoft.com/office/drawing/2014/main" id="{6E109AE7-4638-C230-74DB-4AB5533AC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89" y="422461"/>
            <a:ext cx="1428023" cy="6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0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52BD-CD43-5255-2BAD-635A0C6B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98" y="1395047"/>
            <a:ext cx="8303039" cy="4781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F957-5EB0-5E39-6168-AA4FA117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6C5BE29-3293-AD4B-9AD8-03323C9AD968}" type="datetimeFigureOut">
              <a:rPr lang="x-none" smtClean="0"/>
              <a:t>28/11/2022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4E73-E9D0-BBBF-FDCD-DBFC20F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8CBA-7817-18CA-CA80-11EF0FDC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6E5992-087A-614A-BA79-67B17E4B9772}" type="slidenum">
              <a:rPr lang="x-none" smtClean="0"/>
              <a:t>‹#›</a:t>
            </a:fld>
            <a:endParaRPr lang="x-none"/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9D02ED6-1AD0-9D11-9AEE-AF12E14319AF}"/>
              </a:ext>
            </a:extLst>
          </p:cNvPr>
          <p:cNvCxnSpPr/>
          <p:nvPr userDrawn="1"/>
        </p:nvCxnSpPr>
        <p:spPr>
          <a:xfrm>
            <a:off x="434637" y="1124744"/>
            <a:ext cx="8280400" cy="0"/>
          </a:xfrm>
          <a:prstGeom prst="line">
            <a:avLst/>
          </a:prstGeom>
          <a:ln>
            <a:solidFill>
              <a:srgbClr val="0026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E0E0BBE-4310-370A-169F-26B98135E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964" y="683817"/>
            <a:ext cx="6858000" cy="60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x-none" dirty="0"/>
              <a:t>Click to edit master title style</a:t>
            </a:r>
          </a:p>
        </p:txBody>
      </p:sp>
      <p:pic>
        <p:nvPicPr>
          <p:cNvPr id="14" name="Picture 2" descr="Grameen Bank – Bank for the Poor">
            <a:extLst>
              <a:ext uri="{FF2B5EF4-FFF2-40B4-BE49-F238E27FC236}">
                <a16:creationId xmlns:a16="http://schemas.microsoft.com/office/drawing/2014/main" id="{6E109AE7-4638-C230-74DB-4AB5533AC4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89" y="422461"/>
            <a:ext cx="1428023" cy="6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9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B732-DE88-4944-B804-C7ABD617D7E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23A0-E27C-47D4-9E8D-33AFAC424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4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3" Type="http://schemas.openxmlformats.org/officeDocument/2006/relationships/image" Target="../media/image2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image" Target="../media/image4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038600" y="4572000"/>
            <a:ext cx="4800600" cy="1371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 smtClean="0"/>
              <a:t>Golam</a:t>
            </a:r>
            <a:r>
              <a:rPr lang="en-US" sz="2800" dirty="0" smtClean="0"/>
              <a:t> </a:t>
            </a:r>
            <a:r>
              <a:rPr lang="en-US" sz="2800" dirty="0" err="1" smtClean="0"/>
              <a:t>Morshed</a:t>
            </a:r>
            <a:r>
              <a:rPr lang="en-US" sz="2800" dirty="0" smtClean="0"/>
              <a:t> Mohammed</a:t>
            </a:r>
            <a:endParaRPr lang="en-US" sz="4800" dirty="0" smtClean="0"/>
          </a:p>
          <a:p>
            <a:r>
              <a:rPr lang="en-US" sz="2000" dirty="0" smtClean="0"/>
              <a:t>Deputy General Manager</a:t>
            </a:r>
          </a:p>
          <a:p>
            <a:r>
              <a:rPr lang="en-US" dirty="0" smtClean="0">
                <a:latin typeface="Avenir Book"/>
                <a:ea typeface="Avenir Book"/>
                <a:cs typeface="Avenir Book"/>
              </a:rPr>
              <a:t>Email:morshedgb64@gmail.com</a:t>
            </a:r>
            <a:endParaRPr lang="en-US" sz="1100" dirty="0" smtClean="0">
              <a:latin typeface="Avenir Book"/>
              <a:ea typeface="Avenir Book"/>
              <a:cs typeface="Avenir Book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81000" y="1219200"/>
            <a:ext cx="868680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Microfinance and Social Business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-------  G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rameen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Bank Experience.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44254-CAFE-D9C6-1C15-0431E16EA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x-none" sz="2100" dirty="0"/>
              <a:t>Grameen Bank’s loan offerings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B614A-956A-2C4A-2880-EF84C10736B5}"/>
              </a:ext>
            </a:extLst>
          </p:cNvPr>
          <p:cNvSpPr/>
          <p:nvPr/>
        </p:nvSpPr>
        <p:spPr>
          <a:xfrm>
            <a:off x="1135242" y="1271928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F2BF4-7A78-CED7-D26C-4A6C88448993}"/>
              </a:ext>
            </a:extLst>
          </p:cNvPr>
          <p:cNvSpPr/>
          <p:nvPr/>
        </p:nvSpPr>
        <p:spPr>
          <a:xfrm>
            <a:off x="1135242" y="1997576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1522B-468C-5529-AED0-4AD3949D2747}"/>
              </a:ext>
            </a:extLst>
          </p:cNvPr>
          <p:cNvSpPr/>
          <p:nvPr/>
        </p:nvSpPr>
        <p:spPr>
          <a:xfrm>
            <a:off x="1135242" y="2723224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97A87-5264-1D13-EABE-64F1ED2ACA44}"/>
              </a:ext>
            </a:extLst>
          </p:cNvPr>
          <p:cNvSpPr/>
          <p:nvPr/>
        </p:nvSpPr>
        <p:spPr>
          <a:xfrm>
            <a:off x="1135242" y="3448873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15603B-77FE-4E41-56E5-91E6AE1E7F88}"/>
              </a:ext>
            </a:extLst>
          </p:cNvPr>
          <p:cNvSpPr/>
          <p:nvPr/>
        </p:nvSpPr>
        <p:spPr>
          <a:xfrm>
            <a:off x="1135242" y="4174519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C8AEC3-1139-406A-8605-CFD2C3BFE9E0}"/>
              </a:ext>
            </a:extLst>
          </p:cNvPr>
          <p:cNvSpPr/>
          <p:nvPr/>
        </p:nvSpPr>
        <p:spPr>
          <a:xfrm>
            <a:off x="1905000" y="1271929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Basic / </a:t>
            </a:r>
            <a:r>
              <a:rPr lang="da-DK" b="1" dirty="0" smtClean="0">
                <a:solidFill>
                  <a:schemeClr val="tx1"/>
                </a:solidFill>
              </a:rPr>
              <a:t>Income - generating </a:t>
            </a:r>
            <a:r>
              <a:rPr lang="da-DK" b="1" dirty="0">
                <a:solidFill>
                  <a:schemeClr val="tx1"/>
                </a:solidFill>
              </a:rPr>
              <a:t>Loan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[20 % dicling method]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DDD13-2D24-44FA-A79E-F7DEE4C2D464}"/>
              </a:ext>
            </a:extLst>
          </p:cNvPr>
          <p:cNvSpPr/>
          <p:nvPr/>
        </p:nvSpPr>
        <p:spPr>
          <a:xfrm>
            <a:off x="1905000" y="1997575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Housing Loan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[08 %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CBB50D-8D38-5038-34B8-0B15EC6646C7}"/>
              </a:ext>
            </a:extLst>
          </p:cNvPr>
          <p:cNvSpPr/>
          <p:nvPr/>
        </p:nvSpPr>
        <p:spPr>
          <a:xfrm>
            <a:off x="1905000" y="2723224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Micro-enterprise Loan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</a:rPr>
              <a:t>[</a:t>
            </a:r>
            <a:r>
              <a:rPr lang="da-DK" sz="1200" dirty="0" smtClean="0">
                <a:solidFill>
                  <a:schemeClr val="tx1"/>
                </a:solidFill>
              </a:rPr>
              <a:t>20 %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A958C-7070-8F43-2351-512D0BFC083D}"/>
              </a:ext>
            </a:extLst>
          </p:cNvPr>
          <p:cNvSpPr/>
          <p:nvPr/>
        </p:nvSpPr>
        <p:spPr>
          <a:xfrm>
            <a:off x="1905000" y="3448873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Higher Education Loan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[0-5 %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8650EA-3D0E-3A89-9B52-3F65A8CA2CAE}"/>
              </a:ext>
            </a:extLst>
          </p:cNvPr>
          <p:cNvSpPr/>
          <p:nvPr/>
        </p:nvSpPr>
        <p:spPr>
          <a:xfrm>
            <a:off x="1905002" y="4071437"/>
            <a:ext cx="5868506" cy="583753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Struggling Member Loan</a:t>
            </a: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[0 %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797A87-5264-1D13-EABE-64F1ED2ACA44}"/>
              </a:ext>
            </a:extLst>
          </p:cNvPr>
          <p:cNvSpPr/>
          <p:nvPr/>
        </p:nvSpPr>
        <p:spPr>
          <a:xfrm>
            <a:off x="1135240" y="4874170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15603B-77FE-4E41-56E5-91E6AE1E7F88}"/>
              </a:ext>
            </a:extLst>
          </p:cNvPr>
          <p:cNvSpPr/>
          <p:nvPr/>
        </p:nvSpPr>
        <p:spPr>
          <a:xfrm>
            <a:off x="1135240" y="5599816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A958C-7070-8F43-2351-512D0BFC083D}"/>
              </a:ext>
            </a:extLst>
          </p:cNvPr>
          <p:cNvSpPr/>
          <p:nvPr/>
        </p:nvSpPr>
        <p:spPr>
          <a:xfrm>
            <a:off x="1904998" y="4874170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New Entrepreneur </a:t>
            </a:r>
            <a:r>
              <a:rPr lang="x-none" b="1" dirty="0" smtClean="0">
                <a:solidFill>
                  <a:schemeClr val="tx1"/>
                </a:solidFill>
              </a:rPr>
              <a:t>Loan</a:t>
            </a:r>
            <a:endParaRPr lang="x-none" b="1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[ 20 %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8650EA-3D0E-3A89-9B52-3F65A8CA2CAE}"/>
              </a:ext>
            </a:extLst>
          </p:cNvPr>
          <p:cNvSpPr/>
          <p:nvPr/>
        </p:nvSpPr>
        <p:spPr>
          <a:xfrm>
            <a:off x="1905000" y="5573822"/>
            <a:ext cx="5868506" cy="506666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Special </a:t>
            </a:r>
            <a:r>
              <a:rPr lang="x-none" b="1" dirty="0" smtClean="0">
                <a:solidFill>
                  <a:schemeClr val="tx1"/>
                </a:solidFill>
              </a:rPr>
              <a:t>Loan</a:t>
            </a:r>
            <a:endParaRPr lang="x-none" b="1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[ 20 %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  <a:p>
            <a:pPr algn="ctr"/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5603B-77FE-4E41-56E5-91E6AE1E7F88}"/>
              </a:ext>
            </a:extLst>
          </p:cNvPr>
          <p:cNvSpPr/>
          <p:nvPr/>
        </p:nvSpPr>
        <p:spPr>
          <a:xfrm>
            <a:off x="1138957" y="6157574"/>
            <a:ext cx="559053" cy="48067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650EA-3D0E-3A89-9B52-3F65A8CA2CAE}"/>
              </a:ext>
            </a:extLst>
          </p:cNvPr>
          <p:cNvSpPr/>
          <p:nvPr/>
        </p:nvSpPr>
        <p:spPr>
          <a:xfrm>
            <a:off x="1908717" y="6157574"/>
            <a:ext cx="5868506" cy="48067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Seasonal </a:t>
            </a:r>
            <a:r>
              <a:rPr lang="x-none" b="1" dirty="0" smtClean="0">
                <a:solidFill>
                  <a:schemeClr val="tx1"/>
                </a:solidFill>
              </a:rPr>
              <a:t>Loan</a:t>
            </a:r>
            <a:endParaRPr lang="x-none" b="1" dirty="0">
              <a:solidFill>
                <a:schemeClr val="tx1"/>
              </a:solidFill>
            </a:endParaRPr>
          </a:p>
          <a:p>
            <a:pPr algn="ctr"/>
            <a:r>
              <a:rPr lang="da-DK" sz="1200" dirty="0" smtClean="0">
                <a:solidFill>
                  <a:schemeClr val="tx1"/>
                </a:solidFill>
              </a:rPr>
              <a:t>[ 20 % </a:t>
            </a:r>
            <a:r>
              <a:rPr lang="da-DK" sz="1200" dirty="0">
                <a:solidFill>
                  <a:schemeClr val="tx1"/>
                </a:solidFill>
              </a:rPr>
              <a:t>dicling method]</a:t>
            </a:r>
            <a:endParaRPr lang="x-none" sz="1050" dirty="0">
              <a:solidFill>
                <a:schemeClr val="tx1"/>
              </a:solidFill>
            </a:endParaRPr>
          </a:p>
          <a:p>
            <a:pPr algn="ctr"/>
            <a:endParaRPr lang="x-non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>
            <a:grpSpLocks/>
          </p:cNvGrpSpPr>
          <p:nvPr/>
        </p:nvGrpSpPr>
        <p:grpSpPr bwMode="auto">
          <a:xfrm>
            <a:off x="5570538" y="-23813"/>
            <a:ext cx="3573462" cy="6858001"/>
            <a:chOff x="5570538" y="7938"/>
            <a:chExt cx="3573462" cy="6858000"/>
          </a:xfrm>
        </p:grpSpPr>
        <p:pic>
          <p:nvPicPr>
            <p:cNvPr id="8197" name="Picture 14" descr="Grameen Bank profil picture 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3" r="54753" b="31712"/>
            <a:stretch>
              <a:fillRect/>
            </a:stretch>
          </p:blipFill>
          <p:spPr bwMode="auto">
            <a:xfrm>
              <a:off x="5849938" y="7938"/>
              <a:ext cx="3294062" cy="68580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7" descr="3201482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3"/>
            <a:stretch>
              <a:fillRect/>
            </a:stretch>
          </p:blipFill>
          <p:spPr bwMode="auto">
            <a:xfrm>
              <a:off x="5570538" y="4090988"/>
              <a:ext cx="3559175" cy="277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488950"/>
            <a:ext cx="8229600" cy="677863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Basic </a:t>
            </a:r>
            <a:r>
              <a:rPr lang="en-US" altLang="en-US" sz="3600" smtClean="0"/>
              <a:t>Loan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z="2400" smtClean="0"/>
              <a:t>Major Categories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2966" y="1324303"/>
          <a:ext cx="8229600" cy="517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86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3276600"/>
            <a:ext cx="6180518" cy="2734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12366" y="3286124"/>
            <a:ext cx="6078855" cy="2627630"/>
          </a:xfrm>
          <a:custGeom>
            <a:avLst/>
            <a:gdLst/>
            <a:ahLst/>
            <a:cxnLst/>
            <a:rect l="l" t="t" r="r" b="b"/>
            <a:pathLst>
              <a:path w="6078855" h="2627629">
                <a:moveTo>
                  <a:pt x="5276659" y="0"/>
                </a:moveTo>
                <a:lnTo>
                  <a:pt x="5373662" y="303834"/>
                </a:lnTo>
                <a:lnTo>
                  <a:pt x="0" y="2019477"/>
                </a:lnTo>
                <a:lnTo>
                  <a:pt x="194005" y="2627152"/>
                </a:lnTo>
                <a:lnTo>
                  <a:pt x="5567680" y="911517"/>
                </a:lnTo>
                <a:lnTo>
                  <a:pt x="5821458" y="911517"/>
                </a:lnTo>
                <a:lnTo>
                  <a:pt x="6078347" y="413664"/>
                </a:lnTo>
                <a:lnTo>
                  <a:pt x="5276659" y="0"/>
                </a:lnTo>
                <a:close/>
              </a:path>
              <a:path w="6078855" h="2627629">
                <a:moveTo>
                  <a:pt x="5821458" y="911517"/>
                </a:moveTo>
                <a:lnTo>
                  <a:pt x="5567680" y="911517"/>
                </a:lnTo>
                <a:lnTo>
                  <a:pt x="5664682" y="1215351"/>
                </a:lnTo>
                <a:lnTo>
                  <a:pt x="5821458" y="911517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2356" y="3305048"/>
            <a:ext cx="6078855" cy="2627630"/>
          </a:xfrm>
          <a:custGeom>
            <a:avLst/>
            <a:gdLst/>
            <a:ahLst/>
            <a:cxnLst/>
            <a:rect l="l" t="t" r="r" b="b"/>
            <a:pathLst>
              <a:path w="6078855" h="2627629">
                <a:moveTo>
                  <a:pt x="0" y="2019479"/>
                </a:moveTo>
                <a:lnTo>
                  <a:pt x="5373666" y="303837"/>
                </a:lnTo>
                <a:lnTo>
                  <a:pt x="5276660" y="0"/>
                </a:lnTo>
                <a:lnTo>
                  <a:pt x="6078342" y="413664"/>
                </a:lnTo>
                <a:lnTo>
                  <a:pt x="5664683" y="1215350"/>
                </a:lnTo>
                <a:lnTo>
                  <a:pt x="5567677" y="911511"/>
                </a:lnTo>
                <a:lnTo>
                  <a:pt x="194011" y="2627154"/>
                </a:lnTo>
                <a:lnTo>
                  <a:pt x="0" y="2019479"/>
                </a:lnTo>
                <a:close/>
              </a:path>
            </a:pathLst>
          </a:custGeom>
          <a:ln w="9524">
            <a:solidFill>
              <a:srgbClr val="F5E3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7290" y="1142984"/>
            <a:ext cx="6184671" cy="2734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0901" y="1301436"/>
            <a:ext cx="6078855" cy="2627630"/>
          </a:xfrm>
          <a:custGeom>
            <a:avLst/>
            <a:gdLst/>
            <a:ahLst/>
            <a:cxnLst/>
            <a:rect l="l" t="t" r="r" b="b"/>
            <a:pathLst>
              <a:path w="6078855" h="2627629">
                <a:moveTo>
                  <a:pt x="5276659" y="0"/>
                </a:moveTo>
                <a:lnTo>
                  <a:pt x="5373662" y="303834"/>
                </a:lnTo>
                <a:lnTo>
                  <a:pt x="0" y="2019477"/>
                </a:lnTo>
                <a:lnTo>
                  <a:pt x="194017" y="2627160"/>
                </a:lnTo>
                <a:lnTo>
                  <a:pt x="5567680" y="911517"/>
                </a:lnTo>
                <a:lnTo>
                  <a:pt x="5821458" y="911517"/>
                </a:lnTo>
                <a:lnTo>
                  <a:pt x="6078347" y="413664"/>
                </a:lnTo>
                <a:lnTo>
                  <a:pt x="5276659" y="0"/>
                </a:lnTo>
                <a:close/>
              </a:path>
              <a:path w="6078855" h="2627629">
                <a:moveTo>
                  <a:pt x="5821458" y="911517"/>
                </a:moveTo>
                <a:lnTo>
                  <a:pt x="5567680" y="911517"/>
                </a:lnTo>
                <a:lnTo>
                  <a:pt x="5664682" y="1215351"/>
                </a:lnTo>
                <a:lnTo>
                  <a:pt x="5821458" y="911517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0904" y="1329232"/>
            <a:ext cx="6078855" cy="2627630"/>
          </a:xfrm>
          <a:custGeom>
            <a:avLst/>
            <a:gdLst/>
            <a:ahLst/>
            <a:cxnLst/>
            <a:rect l="l" t="t" r="r" b="b"/>
            <a:pathLst>
              <a:path w="6078855" h="2627629">
                <a:moveTo>
                  <a:pt x="0" y="2019480"/>
                </a:moveTo>
                <a:lnTo>
                  <a:pt x="5373666" y="303837"/>
                </a:lnTo>
                <a:lnTo>
                  <a:pt x="5276660" y="0"/>
                </a:lnTo>
                <a:lnTo>
                  <a:pt x="6078342" y="413664"/>
                </a:lnTo>
                <a:lnTo>
                  <a:pt x="5664683" y="1215350"/>
                </a:lnTo>
                <a:lnTo>
                  <a:pt x="5567677" y="911511"/>
                </a:lnTo>
                <a:lnTo>
                  <a:pt x="194011" y="2627154"/>
                </a:lnTo>
                <a:lnTo>
                  <a:pt x="0" y="2019480"/>
                </a:lnTo>
                <a:close/>
              </a:path>
            </a:pathLst>
          </a:custGeom>
          <a:ln w="9524">
            <a:solidFill>
              <a:srgbClr val="F5E3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8480" y="158752"/>
            <a:ext cx="749251" cy="555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414" y="723204"/>
            <a:ext cx="8553792" cy="14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51" y="762000"/>
            <a:ext cx="8461375" cy="31750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7606" y="1523530"/>
            <a:ext cx="1358490" cy="22967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2475" y="1528292"/>
            <a:ext cx="1349375" cy="2292350"/>
          </a:xfrm>
          <a:custGeom>
            <a:avLst/>
            <a:gdLst/>
            <a:ahLst/>
            <a:cxnLst/>
            <a:rect l="l" t="t" r="r" b="b"/>
            <a:pathLst>
              <a:path w="1349375" h="2292350">
                <a:moveTo>
                  <a:pt x="0" y="0"/>
                </a:moveTo>
                <a:lnTo>
                  <a:pt x="0" y="2291956"/>
                </a:lnTo>
                <a:lnTo>
                  <a:pt x="1348968" y="4377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2475" y="1528292"/>
            <a:ext cx="1349375" cy="2292350"/>
          </a:xfrm>
          <a:custGeom>
            <a:avLst/>
            <a:gdLst/>
            <a:ahLst/>
            <a:cxnLst/>
            <a:rect l="l" t="t" r="r" b="b"/>
            <a:pathLst>
              <a:path w="1349375" h="2292350">
                <a:moveTo>
                  <a:pt x="0" y="0"/>
                </a:moveTo>
                <a:lnTo>
                  <a:pt x="0" y="2291948"/>
                </a:lnTo>
                <a:lnTo>
                  <a:pt x="1348969" y="437698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2475" y="1961680"/>
            <a:ext cx="2185480" cy="1858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2475" y="1966442"/>
            <a:ext cx="2181225" cy="1854200"/>
          </a:xfrm>
          <a:custGeom>
            <a:avLst/>
            <a:gdLst/>
            <a:ahLst/>
            <a:cxnLst/>
            <a:rect l="l" t="t" r="r" b="b"/>
            <a:pathLst>
              <a:path w="2181225" h="1854200">
                <a:moveTo>
                  <a:pt x="1347089" y="0"/>
                </a:moveTo>
                <a:lnTo>
                  <a:pt x="0" y="1853806"/>
                </a:lnTo>
                <a:lnTo>
                  <a:pt x="2180818" y="1145705"/>
                </a:lnTo>
                <a:lnTo>
                  <a:pt x="1347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2475" y="1966442"/>
            <a:ext cx="2181225" cy="1854200"/>
          </a:xfrm>
          <a:custGeom>
            <a:avLst/>
            <a:gdLst/>
            <a:ahLst/>
            <a:cxnLst/>
            <a:rect l="l" t="t" r="r" b="b"/>
            <a:pathLst>
              <a:path w="2181225" h="1854200">
                <a:moveTo>
                  <a:pt x="1347099" y="0"/>
                </a:moveTo>
                <a:lnTo>
                  <a:pt x="0" y="1853798"/>
                </a:lnTo>
                <a:lnTo>
                  <a:pt x="2180818" y="1145699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2475" y="3106267"/>
            <a:ext cx="2297110" cy="14266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2475" y="3111030"/>
            <a:ext cx="2181225" cy="1417320"/>
          </a:xfrm>
          <a:custGeom>
            <a:avLst/>
            <a:gdLst/>
            <a:ahLst/>
            <a:cxnLst/>
            <a:rect l="l" t="t" r="r" b="b"/>
            <a:pathLst>
              <a:path w="2181225" h="1417320">
                <a:moveTo>
                  <a:pt x="2180920" y="0"/>
                </a:moveTo>
                <a:lnTo>
                  <a:pt x="0" y="708621"/>
                </a:lnTo>
                <a:lnTo>
                  <a:pt x="2180920" y="1417243"/>
                </a:lnTo>
                <a:lnTo>
                  <a:pt x="2180920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2475" y="3111030"/>
            <a:ext cx="2181225" cy="1417320"/>
          </a:xfrm>
          <a:custGeom>
            <a:avLst/>
            <a:gdLst/>
            <a:ahLst/>
            <a:cxnLst/>
            <a:rect l="l" t="t" r="r" b="b"/>
            <a:pathLst>
              <a:path w="2181225" h="1417320">
                <a:moveTo>
                  <a:pt x="2180918" y="0"/>
                </a:moveTo>
                <a:lnTo>
                  <a:pt x="0" y="708616"/>
                </a:lnTo>
                <a:lnTo>
                  <a:pt x="2180918" y="1417228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2475" y="3819055"/>
            <a:ext cx="2185480" cy="1858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2475" y="3819055"/>
            <a:ext cx="2181225" cy="1854200"/>
          </a:xfrm>
          <a:custGeom>
            <a:avLst/>
            <a:gdLst/>
            <a:ahLst/>
            <a:cxnLst/>
            <a:rect l="l" t="t" r="r" b="b"/>
            <a:pathLst>
              <a:path w="2181225" h="1854200">
                <a:moveTo>
                  <a:pt x="0" y="0"/>
                </a:moveTo>
                <a:lnTo>
                  <a:pt x="1347089" y="1853802"/>
                </a:lnTo>
                <a:lnTo>
                  <a:pt x="2180818" y="708113"/>
                </a:lnTo>
                <a:lnTo>
                  <a:pt x="0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2475" y="3819055"/>
            <a:ext cx="2181225" cy="1854200"/>
          </a:xfrm>
          <a:custGeom>
            <a:avLst/>
            <a:gdLst/>
            <a:ahLst/>
            <a:cxnLst/>
            <a:rect l="l" t="t" r="r" b="b"/>
            <a:pathLst>
              <a:path w="2181225" h="1854200">
                <a:moveTo>
                  <a:pt x="2180818" y="708102"/>
                </a:moveTo>
                <a:lnTo>
                  <a:pt x="0" y="0"/>
                </a:lnTo>
                <a:lnTo>
                  <a:pt x="1347099" y="1853798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57712" y="3819055"/>
            <a:ext cx="1358384" cy="22967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2475" y="3819055"/>
            <a:ext cx="1349375" cy="2292350"/>
          </a:xfrm>
          <a:custGeom>
            <a:avLst/>
            <a:gdLst/>
            <a:ahLst/>
            <a:cxnLst/>
            <a:rect l="l" t="t" r="r" b="b"/>
            <a:pathLst>
              <a:path w="1349375" h="2292350">
                <a:moveTo>
                  <a:pt x="0" y="0"/>
                </a:moveTo>
                <a:lnTo>
                  <a:pt x="0" y="2291952"/>
                </a:lnTo>
                <a:lnTo>
                  <a:pt x="1348968" y="1854253"/>
                </a:lnTo>
                <a:lnTo>
                  <a:pt x="0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2475" y="3819055"/>
            <a:ext cx="1349375" cy="2292350"/>
          </a:xfrm>
          <a:custGeom>
            <a:avLst/>
            <a:gdLst/>
            <a:ahLst/>
            <a:cxnLst/>
            <a:rect l="l" t="t" r="r" b="b"/>
            <a:pathLst>
              <a:path w="1349375" h="2292350">
                <a:moveTo>
                  <a:pt x="1348969" y="1854248"/>
                </a:moveTo>
                <a:lnTo>
                  <a:pt x="0" y="0"/>
                </a:lnTo>
                <a:lnTo>
                  <a:pt x="0" y="2291948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1512" y="3819055"/>
            <a:ext cx="1355324" cy="22967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16275" y="3819055"/>
            <a:ext cx="1346200" cy="2292350"/>
          </a:xfrm>
          <a:custGeom>
            <a:avLst/>
            <a:gdLst/>
            <a:ahLst/>
            <a:cxnLst/>
            <a:rect l="l" t="t" r="r" b="b"/>
            <a:pathLst>
              <a:path w="1346200" h="2292350">
                <a:moveTo>
                  <a:pt x="1345793" y="0"/>
                </a:moveTo>
                <a:lnTo>
                  <a:pt x="0" y="1854253"/>
                </a:lnTo>
                <a:lnTo>
                  <a:pt x="1345793" y="2291952"/>
                </a:lnTo>
                <a:lnTo>
                  <a:pt x="1345793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6274" y="3819055"/>
            <a:ext cx="1346200" cy="2292350"/>
          </a:xfrm>
          <a:custGeom>
            <a:avLst/>
            <a:gdLst/>
            <a:ahLst/>
            <a:cxnLst/>
            <a:rect l="l" t="t" r="r" b="b"/>
            <a:pathLst>
              <a:path w="1346200" h="2292350">
                <a:moveTo>
                  <a:pt x="1345799" y="2291948"/>
                </a:moveTo>
                <a:lnTo>
                  <a:pt x="1345799" y="0"/>
                </a:lnTo>
                <a:lnTo>
                  <a:pt x="0" y="1854248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78074" y="3819055"/>
            <a:ext cx="2183993" cy="185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2837" y="3819055"/>
            <a:ext cx="2179320" cy="1854200"/>
          </a:xfrm>
          <a:custGeom>
            <a:avLst/>
            <a:gdLst/>
            <a:ahLst/>
            <a:cxnLst/>
            <a:rect l="l" t="t" r="r" b="b"/>
            <a:pathLst>
              <a:path w="2179320" h="1854200">
                <a:moveTo>
                  <a:pt x="2179231" y="0"/>
                </a:moveTo>
                <a:lnTo>
                  <a:pt x="0" y="708113"/>
                </a:lnTo>
                <a:lnTo>
                  <a:pt x="833119" y="1853802"/>
                </a:lnTo>
                <a:lnTo>
                  <a:pt x="2179231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2837" y="3819055"/>
            <a:ext cx="2179320" cy="1854200"/>
          </a:xfrm>
          <a:custGeom>
            <a:avLst/>
            <a:gdLst/>
            <a:ahLst/>
            <a:cxnLst/>
            <a:rect l="l" t="t" r="r" b="b"/>
            <a:pathLst>
              <a:path w="2179320" h="1854200">
                <a:moveTo>
                  <a:pt x="833119" y="1853798"/>
                </a:moveTo>
                <a:lnTo>
                  <a:pt x="2179238" y="0"/>
                </a:lnTo>
                <a:lnTo>
                  <a:pt x="0" y="708102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66949" y="3106267"/>
            <a:ext cx="2295118" cy="14266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83053" y="3111030"/>
            <a:ext cx="2179320" cy="1417320"/>
          </a:xfrm>
          <a:custGeom>
            <a:avLst/>
            <a:gdLst/>
            <a:ahLst/>
            <a:cxnLst/>
            <a:rect l="l" t="t" r="r" b="b"/>
            <a:pathLst>
              <a:path w="2179320" h="1417320">
                <a:moveTo>
                  <a:pt x="0" y="0"/>
                </a:moveTo>
                <a:lnTo>
                  <a:pt x="0" y="1417243"/>
                </a:lnTo>
                <a:lnTo>
                  <a:pt x="2179015" y="7086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83053" y="3111030"/>
            <a:ext cx="2179320" cy="1417320"/>
          </a:xfrm>
          <a:custGeom>
            <a:avLst/>
            <a:gdLst/>
            <a:ahLst/>
            <a:cxnLst/>
            <a:rect l="l" t="t" r="r" b="b"/>
            <a:pathLst>
              <a:path w="2179320" h="1417320">
                <a:moveTo>
                  <a:pt x="0" y="1417228"/>
                </a:moveTo>
                <a:lnTo>
                  <a:pt x="2179028" y="708616"/>
                </a:lnTo>
                <a:lnTo>
                  <a:pt x="0" y="0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78074" y="1961680"/>
            <a:ext cx="2183993" cy="18585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82837" y="1966442"/>
            <a:ext cx="2179320" cy="1854200"/>
          </a:xfrm>
          <a:custGeom>
            <a:avLst/>
            <a:gdLst/>
            <a:ahLst/>
            <a:cxnLst/>
            <a:rect l="l" t="t" r="r" b="b"/>
            <a:pathLst>
              <a:path w="2179320" h="1854200">
                <a:moveTo>
                  <a:pt x="833119" y="0"/>
                </a:moveTo>
                <a:lnTo>
                  <a:pt x="0" y="1145705"/>
                </a:lnTo>
                <a:lnTo>
                  <a:pt x="2179231" y="1853806"/>
                </a:lnTo>
                <a:lnTo>
                  <a:pt x="833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82837" y="1966442"/>
            <a:ext cx="2179320" cy="1854200"/>
          </a:xfrm>
          <a:custGeom>
            <a:avLst/>
            <a:gdLst/>
            <a:ahLst/>
            <a:cxnLst/>
            <a:rect l="l" t="t" r="r" b="b"/>
            <a:pathLst>
              <a:path w="2179320" h="1854200">
                <a:moveTo>
                  <a:pt x="0" y="1145699"/>
                </a:moveTo>
                <a:lnTo>
                  <a:pt x="2179238" y="1853798"/>
                </a:lnTo>
                <a:lnTo>
                  <a:pt x="833119" y="0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1512" y="1523530"/>
            <a:ext cx="1355214" cy="22967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16275" y="1528292"/>
            <a:ext cx="1346200" cy="2292350"/>
          </a:xfrm>
          <a:custGeom>
            <a:avLst/>
            <a:gdLst/>
            <a:ahLst/>
            <a:cxnLst/>
            <a:rect l="l" t="t" r="r" b="b"/>
            <a:pathLst>
              <a:path w="1346200" h="2292350">
                <a:moveTo>
                  <a:pt x="1345793" y="0"/>
                </a:moveTo>
                <a:lnTo>
                  <a:pt x="0" y="437705"/>
                </a:lnTo>
                <a:lnTo>
                  <a:pt x="1345793" y="2291956"/>
                </a:lnTo>
                <a:lnTo>
                  <a:pt x="1345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6274" y="1528292"/>
            <a:ext cx="1346200" cy="2292350"/>
          </a:xfrm>
          <a:custGeom>
            <a:avLst/>
            <a:gdLst/>
            <a:ahLst/>
            <a:cxnLst/>
            <a:rect l="l" t="t" r="r" b="b"/>
            <a:pathLst>
              <a:path w="1346200" h="2292350">
                <a:moveTo>
                  <a:pt x="0" y="437698"/>
                </a:moveTo>
                <a:lnTo>
                  <a:pt x="1345799" y="2291948"/>
                </a:lnTo>
                <a:lnTo>
                  <a:pt x="1345799" y="0"/>
                </a:lnTo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5825" y="2674467"/>
            <a:ext cx="2292350" cy="2291080"/>
          </a:xfrm>
          <a:custGeom>
            <a:avLst/>
            <a:gdLst/>
            <a:ahLst/>
            <a:cxnLst/>
            <a:rect l="l" t="t" r="r" b="b"/>
            <a:pathLst>
              <a:path w="2292350" h="2291079">
                <a:moveTo>
                  <a:pt x="1146175" y="0"/>
                </a:moveTo>
                <a:lnTo>
                  <a:pt x="1097724" y="1004"/>
                </a:lnTo>
                <a:lnTo>
                  <a:pt x="1049786" y="3992"/>
                </a:lnTo>
                <a:lnTo>
                  <a:pt x="1002400" y="8924"/>
                </a:lnTo>
                <a:lnTo>
                  <a:pt x="955606" y="15759"/>
                </a:lnTo>
                <a:lnTo>
                  <a:pt x="909445" y="24458"/>
                </a:lnTo>
                <a:lnTo>
                  <a:pt x="863955" y="34981"/>
                </a:lnTo>
                <a:lnTo>
                  <a:pt x="819177" y="47289"/>
                </a:lnTo>
                <a:lnTo>
                  <a:pt x="775150" y="61341"/>
                </a:lnTo>
                <a:lnTo>
                  <a:pt x="731914" y="77098"/>
                </a:lnTo>
                <a:lnTo>
                  <a:pt x="689509" y="94520"/>
                </a:lnTo>
                <a:lnTo>
                  <a:pt x="647974" y="113568"/>
                </a:lnTo>
                <a:lnTo>
                  <a:pt x="607350" y="134201"/>
                </a:lnTo>
                <a:lnTo>
                  <a:pt x="567676" y="156380"/>
                </a:lnTo>
                <a:lnTo>
                  <a:pt x="528992" y="180065"/>
                </a:lnTo>
                <a:lnTo>
                  <a:pt x="491338" y="205216"/>
                </a:lnTo>
                <a:lnTo>
                  <a:pt x="454754" y="231794"/>
                </a:lnTo>
                <a:lnTo>
                  <a:pt x="419279" y="259759"/>
                </a:lnTo>
                <a:lnTo>
                  <a:pt x="384953" y="289071"/>
                </a:lnTo>
                <a:lnTo>
                  <a:pt x="351815" y="319690"/>
                </a:lnTo>
                <a:lnTo>
                  <a:pt x="319907" y="351577"/>
                </a:lnTo>
                <a:lnTo>
                  <a:pt x="289267" y="384692"/>
                </a:lnTo>
                <a:lnTo>
                  <a:pt x="259935" y="418995"/>
                </a:lnTo>
                <a:lnTo>
                  <a:pt x="231951" y="454446"/>
                </a:lnTo>
                <a:lnTo>
                  <a:pt x="205355" y="491005"/>
                </a:lnTo>
                <a:lnTo>
                  <a:pt x="180186" y="528633"/>
                </a:lnTo>
                <a:lnTo>
                  <a:pt x="156485" y="567291"/>
                </a:lnTo>
                <a:lnTo>
                  <a:pt x="134291" y="606937"/>
                </a:lnTo>
                <a:lnTo>
                  <a:pt x="113644" y="647533"/>
                </a:lnTo>
                <a:lnTo>
                  <a:pt x="94584" y="689039"/>
                </a:lnTo>
                <a:lnTo>
                  <a:pt x="77150" y="731415"/>
                </a:lnTo>
                <a:lnTo>
                  <a:pt x="61382" y="774621"/>
                </a:lnTo>
                <a:lnTo>
                  <a:pt x="47320" y="818617"/>
                </a:lnTo>
                <a:lnTo>
                  <a:pt x="35005" y="863365"/>
                </a:lnTo>
                <a:lnTo>
                  <a:pt x="24474" y="908823"/>
                </a:lnTo>
                <a:lnTo>
                  <a:pt x="15769" y="954952"/>
                </a:lnTo>
                <a:lnTo>
                  <a:pt x="8930" y="1001713"/>
                </a:lnTo>
                <a:lnTo>
                  <a:pt x="3995" y="1049066"/>
                </a:lnTo>
                <a:lnTo>
                  <a:pt x="1005" y="1096970"/>
                </a:lnTo>
                <a:lnTo>
                  <a:pt x="0" y="1145387"/>
                </a:lnTo>
                <a:lnTo>
                  <a:pt x="1005" y="1193804"/>
                </a:lnTo>
                <a:lnTo>
                  <a:pt x="3995" y="1241708"/>
                </a:lnTo>
                <a:lnTo>
                  <a:pt x="8930" y="1289061"/>
                </a:lnTo>
                <a:lnTo>
                  <a:pt x="15769" y="1335822"/>
                </a:lnTo>
                <a:lnTo>
                  <a:pt x="24474" y="1381951"/>
                </a:lnTo>
                <a:lnTo>
                  <a:pt x="35005" y="1427409"/>
                </a:lnTo>
                <a:lnTo>
                  <a:pt x="47320" y="1472157"/>
                </a:lnTo>
                <a:lnTo>
                  <a:pt x="61382" y="1516153"/>
                </a:lnTo>
                <a:lnTo>
                  <a:pt x="77150" y="1559359"/>
                </a:lnTo>
                <a:lnTo>
                  <a:pt x="94584" y="1601735"/>
                </a:lnTo>
                <a:lnTo>
                  <a:pt x="113644" y="1643241"/>
                </a:lnTo>
                <a:lnTo>
                  <a:pt x="134291" y="1683837"/>
                </a:lnTo>
                <a:lnTo>
                  <a:pt x="156485" y="1723484"/>
                </a:lnTo>
                <a:lnTo>
                  <a:pt x="180186" y="1762141"/>
                </a:lnTo>
                <a:lnTo>
                  <a:pt x="205355" y="1799769"/>
                </a:lnTo>
                <a:lnTo>
                  <a:pt x="231951" y="1836329"/>
                </a:lnTo>
                <a:lnTo>
                  <a:pt x="259935" y="1871780"/>
                </a:lnTo>
                <a:lnTo>
                  <a:pt x="289267" y="1906082"/>
                </a:lnTo>
                <a:lnTo>
                  <a:pt x="319907" y="1939197"/>
                </a:lnTo>
                <a:lnTo>
                  <a:pt x="351815" y="1971084"/>
                </a:lnTo>
                <a:lnTo>
                  <a:pt x="384953" y="2001703"/>
                </a:lnTo>
                <a:lnTo>
                  <a:pt x="419279" y="2031015"/>
                </a:lnTo>
                <a:lnTo>
                  <a:pt x="454754" y="2058980"/>
                </a:lnTo>
                <a:lnTo>
                  <a:pt x="491338" y="2085558"/>
                </a:lnTo>
                <a:lnTo>
                  <a:pt x="528992" y="2110709"/>
                </a:lnTo>
                <a:lnTo>
                  <a:pt x="567676" y="2134394"/>
                </a:lnTo>
                <a:lnTo>
                  <a:pt x="607350" y="2156573"/>
                </a:lnTo>
                <a:lnTo>
                  <a:pt x="647974" y="2177207"/>
                </a:lnTo>
                <a:lnTo>
                  <a:pt x="689509" y="2196254"/>
                </a:lnTo>
                <a:lnTo>
                  <a:pt x="731914" y="2213676"/>
                </a:lnTo>
                <a:lnTo>
                  <a:pt x="775150" y="2229433"/>
                </a:lnTo>
                <a:lnTo>
                  <a:pt x="819177" y="2243486"/>
                </a:lnTo>
                <a:lnTo>
                  <a:pt x="863955" y="2255793"/>
                </a:lnTo>
                <a:lnTo>
                  <a:pt x="909445" y="2266316"/>
                </a:lnTo>
                <a:lnTo>
                  <a:pt x="955606" y="2275015"/>
                </a:lnTo>
                <a:lnTo>
                  <a:pt x="1002400" y="2281850"/>
                </a:lnTo>
                <a:lnTo>
                  <a:pt x="1049786" y="2286782"/>
                </a:lnTo>
                <a:lnTo>
                  <a:pt x="1097724" y="2289770"/>
                </a:lnTo>
                <a:lnTo>
                  <a:pt x="1146175" y="2290775"/>
                </a:lnTo>
                <a:lnTo>
                  <a:pt x="1194625" y="2289770"/>
                </a:lnTo>
                <a:lnTo>
                  <a:pt x="1242563" y="2286782"/>
                </a:lnTo>
                <a:lnTo>
                  <a:pt x="1289949" y="2281850"/>
                </a:lnTo>
                <a:lnTo>
                  <a:pt x="1336743" y="2275015"/>
                </a:lnTo>
                <a:lnTo>
                  <a:pt x="1382904" y="2266316"/>
                </a:lnTo>
                <a:lnTo>
                  <a:pt x="1428394" y="2255793"/>
                </a:lnTo>
                <a:lnTo>
                  <a:pt x="1473172" y="2243486"/>
                </a:lnTo>
                <a:lnTo>
                  <a:pt x="1517199" y="2229433"/>
                </a:lnTo>
                <a:lnTo>
                  <a:pt x="1560435" y="2213676"/>
                </a:lnTo>
                <a:lnTo>
                  <a:pt x="1602840" y="2196254"/>
                </a:lnTo>
                <a:lnTo>
                  <a:pt x="1644375" y="2177207"/>
                </a:lnTo>
                <a:lnTo>
                  <a:pt x="1684999" y="2156573"/>
                </a:lnTo>
                <a:lnTo>
                  <a:pt x="1724673" y="2134394"/>
                </a:lnTo>
                <a:lnTo>
                  <a:pt x="1763357" y="2110709"/>
                </a:lnTo>
                <a:lnTo>
                  <a:pt x="1801011" y="2085558"/>
                </a:lnTo>
                <a:lnTo>
                  <a:pt x="1837595" y="2058980"/>
                </a:lnTo>
                <a:lnTo>
                  <a:pt x="1873070" y="2031015"/>
                </a:lnTo>
                <a:lnTo>
                  <a:pt x="1907396" y="2001703"/>
                </a:lnTo>
                <a:lnTo>
                  <a:pt x="1940534" y="1971084"/>
                </a:lnTo>
                <a:lnTo>
                  <a:pt x="1972442" y="1939197"/>
                </a:lnTo>
                <a:lnTo>
                  <a:pt x="2003082" y="1906082"/>
                </a:lnTo>
                <a:lnTo>
                  <a:pt x="2032414" y="1871780"/>
                </a:lnTo>
                <a:lnTo>
                  <a:pt x="2060398" y="1836329"/>
                </a:lnTo>
                <a:lnTo>
                  <a:pt x="2086994" y="1799769"/>
                </a:lnTo>
                <a:lnTo>
                  <a:pt x="2112163" y="1762141"/>
                </a:lnTo>
                <a:lnTo>
                  <a:pt x="2135864" y="1723484"/>
                </a:lnTo>
                <a:lnTo>
                  <a:pt x="2158058" y="1683837"/>
                </a:lnTo>
                <a:lnTo>
                  <a:pt x="2178705" y="1643241"/>
                </a:lnTo>
                <a:lnTo>
                  <a:pt x="2197765" y="1601735"/>
                </a:lnTo>
                <a:lnTo>
                  <a:pt x="2215199" y="1559359"/>
                </a:lnTo>
                <a:lnTo>
                  <a:pt x="2230967" y="1516153"/>
                </a:lnTo>
                <a:lnTo>
                  <a:pt x="2245029" y="1472157"/>
                </a:lnTo>
                <a:lnTo>
                  <a:pt x="2257344" y="1427409"/>
                </a:lnTo>
                <a:lnTo>
                  <a:pt x="2267875" y="1381951"/>
                </a:lnTo>
                <a:lnTo>
                  <a:pt x="2276580" y="1335822"/>
                </a:lnTo>
                <a:lnTo>
                  <a:pt x="2283419" y="1289061"/>
                </a:lnTo>
                <a:lnTo>
                  <a:pt x="2288354" y="1241708"/>
                </a:lnTo>
                <a:lnTo>
                  <a:pt x="2291344" y="1193804"/>
                </a:lnTo>
                <a:lnTo>
                  <a:pt x="2292350" y="1145387"/>
                </a:lnTo>
                <a:lnTo>
                  <a:pt x="2291344" y="1096970"/>
                </a:lnTo>
                <a:lnTo>
                  <a:pt x="2288354" y="1049066"/>
                </a:lnTo>
                <a:lnTo>
                  <a:pt x="2283419" y="1001713"/>
                </a:lnTo>
                <a:lnTo>
                  <a:pt x="2276580" y="954952"/>
                </a:lnTo>
                <a:lnTo>
                  <a:pt x="2267875" y="908823"/>
                </a:lnTo>
                <a:lnTo>
                  <a:pt x="2257344" y="863365"/>
                </a:lnTo>
                <a:lnTo>
                  <a:pt x="2245029" y="818617"/>
                </a:lnTo>
                <a:lnTo>
                  <a:pt x="2230967" y="774621"/>
                </a:lnTo>
                <a:lnTo>
                  <a:pt x="2215199" y="731415"/>
                </a:lnTo>
                <a:lnTo>
                  <a:pt x="2197765" y="689039"/>
                </a:lnTo>
                <a:lnTo>
                  <a:pt x="2178705" y="647533"/>
                </a:lnTo>
                <a:lnTo>
                  <a:pt x="2158058" y="606937"/>
                </a:lnTo>
                <a:lnTo>
                  <a:pt x="2135864" y="567291"/>
                </a:lnTo>
                <a:lnTo>
                  <a:pt x="2112163" y="528633"/>
                </a:lnTo>
                <a:lnTo>
                  <a:pt x="2086994" y="491005"/>
                </a:lnTo>
                <a:lnTo>
                  <a:pt x="2060398" y="454446"/>
                </a:lnTo>
                <a:lnTo>
                  <a:pt x="2032414" y="418995"/>
                </a:lnTo>
                <a:lnTo>
                  <a:pt x="2003082" y="384692"/>
                </a:lnTo>
                <a:lnTo>
                  <a:pt x="1972442" y="351577"/>
                </a:lnTo>
                <a:lnTo>
                  <a:pt x="1940534" y="319690"/>
                </a:lnTo>
                <a:lnTo>
                  <a:pt x="1907396" y="289071"/>
                </a:lnTo>
                <a:lnTo>
                  <a:pt x="1873070" y="259759"/>
                </a:lnTo>
                <a:lnTo>
                  <a:pt x="1837595" y="231794"/>
                </a:lnTo>
                <a:lnTo>
                  <a:pt x="1801011" y="205216"/>
                </a:lnTo>
                <a:lnTo>
                  <a:pt x="1763357" y="180065"/>
                </a:lnTo>
                <a:lnTo>
                  <a:pt x="1724673" y="156380"/>
                </a:lnTo>
                <a:lnTo>
                  <a:pt x="1684999" y="134201"/>
                </a:lnTo>
                <a:lnTo>
                  <a:pt x="1644375" y="113568"/>
                </a:lnTo>
                <a:lnTo>
                  <a:pt x="1602840" y="94520"/>
                </a:lnTo>
                <a:lnTo>
                  <a:pt x="1560435" y="77098"/>
                </a:lnTo>
                <a:lnTo>
                  <a:pt x="1517199" y="61341"/>
                </a:lnTo>
                <a:lnTo>
                  <a:pt x="1473172" y="47289"/>
                </a:lnTo>
                <a:lnTo>
                  <a:pt x="1428394" y="34981"/>
                </a:lnTo>
                <a:lnTo>
                  <a:pt x="1382904" y="24458"/>
                </a:lnTo>
                <a:lnTo>
                  <a:pt x="1336743" y="15759"/>
                </a:lnTo>
                <a:lnTo>
                  <a:pt x="1289949" y="8924"/>
                </a:lnTo>
                <a:lnTo>
                  <a:pt x="1242563" y="3992"/>
                </a:lnTo>
                <a:lnTo>
                  <a:pt x="1194625" y="1004"/>
                </a:lnTo>
                <a:lnTo>
                  <a:pt x="1146175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58049" y="3661105"/>
            <a:ext cx="123380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90728" y="1732742"/>
            <a:ext cx="81788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5200"/>
              </a:lnSpc>
            </a:pPr>
            <a:r>
              <a:rPr sz="1400" dirty="0">
                <a:latin typeface="Calibri"/>
                <a:cs typeface="Calibri"/>
              </a:rPr>
              <a:t>Visit 3  member’  houses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 </a:t>
            </a:r>
            <a:r>
              <a:rPr sz="1400" dirty="0">
                <a:latin typeface="Calibri"/>
                <a:cs typeface="Calibri"/>
              </a:rPr>
              <a:t> day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14111" y="1820283"/>
            <a:ext cx="899794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220">
              <a:lnSpc>
                <a:spcPct val="101200"/>
              </a:lnSpc>
            </a:pPr>
            <a:r>
              <a:rPr sz="1400" dirty="0">
                <a:latin typeface="Calibri"/>
                <a:cs typeface="Calibri"/>
              </a:rPr>
              <a:t>Talk with  families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45192" y="2267343"/>
            <a:ext cx="8375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neighbours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07848" y="2409304"/>
            <a:ext cx="33718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Visit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83707" y="2610055"/>
            <a:ext cx="118554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07100"/>
              </a:lnSpc>
            </a:pPr>
            <a:r>
              <a:rPr sz="1400" dirty="0">
                <a:latin typeface="Calibri"/>
                <a:cs typeface="Calibri"/>
              </a:rPr>
              <a:t>microenterprise  loan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81268" y="3463980"/>
            <a:ext cx="79375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1400" dirty="0">
                <a:latin typeface="Calibri"/>
                <a:cs typeface="Calibri"/>
              </a:rPr>
              <a:t>Guarantee  credit  </a:t>
            </a:r>
            <a:r>
              <a:rPr sz="1400" spc="-5" dirty="0">
                <a:latin typeface="Calibri"/>
                <a:cs typeface="Calibri"/>
              </a:rPr>
              <a:t>discipline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77290" y="4437651"/>
            <a:ext cx="74168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</a:pPr>
            <a:r>
              <a:rPr sz="1400" dirty="0">
                <a:latin typeface="Calibri"/>
                <a:cs typeface="Calibri"/>
              </a:rPr>
              <a:t>Monitor  money  u</a:t>
            </a:r>
            <a:r>
              <a:rPr sz="1400" spc="-10" dirty="0">
                <a:latin typeface="Calibri"/>
                <a:cs typeface="Calibri"/>
              </a:rPr>
              <a:t>tili</a:t>
            </a:r>
            <a:r>
              <a:rPr sz="1400" spc="-5" dirty="0">
                <a:latin typeface="Calibri"/>
                <a:cs typeface="Calibri"/>
              </a:rPr>
              <a:t>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10996" y="5081681"/>
            <a:ext cx="77724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 algn="just">
              <a:lnSpc>
                <a:spcPct val="104200"/>
              </a:lnSpc>
            </a:pPr>
            <a:r>
              <a:rPr sz="1400" dirty="0">
                <a:latin typeface="Calibri"/>
                <a:cs typeface="Calibri"/>
              </a:rPr>
              <a:t>Look for  </a:t>
            </a:r>
            <a:r>
              <a:rPr sz="1400" spc="-5" dirty="0">
                <a:latin typeface="Calibri"/>
                <a:cs typeface="Calibri"/>
              </a:rPr>
              <a:t>potential  </a:t>
            </a:r>
            <a:r>
              <a:rPr sz="1400" dirty="0">
                <a:latin typeface="Calibri"/>
                <a:cs typeface="Calibri"/>
              </a:rPr>
              <a:t>bo</a:t>
            </a:r>
            <a:r>
              <a:rPr sz="1400" spc="-5" dirty="0">
                <a:latin typeface="Calibri"/>
                <a:cs typeface="Calibri"/>
              </a:rPr>
              <a:t>rr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wer</a:t>
            </a:r>
            <a:r>
              <a:rPr sz="140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33165" y="5009634"/>
            <a:ext cx="81788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5200"/>
              </a:lnSpc>
            </a:pPr>
            <a:r>
              <a:rPr sz="1400" dirty="0">
                <a:latin typeface="Calibri"/>
                <a:cs typeface="Calibri"/>
              </a:rPr>
              <a:t>Visit 2  member’  houses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 </a:t>
            </a:r>
            <a:r>
              <a:rPr sz="1400" dirty="0">
                <a:latin typeface="Calibri"/>
                <a:cs typeface="Calibri"/>
              </a:rPr>
              <a:t> day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59239" y="4405634"/>
            <a:ext cx="97472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5200"/>
              </a:lnSpc>
            </a:pPr>
            <a:r>
              <a:rPr sz="1400" dirty="0">
                <a:latin typeface="Calibri"/>
                <a:cs typeface="Calibri"/>
              </a:rPr>
              <a:t>Conduct 2  centre  </a:t>
            </a:r>
            <a:r>
              <a:rPr sz="1400" spc="-5" dirty="0">
                <a:latin typeface="Calibri"/>
                <a:cs typeface="Calibri"/>
              </a:rPr>
              <a:t>meetings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  day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71075" y="3527290"/>
            <a:ext cx="907415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</a:pPr>
            <a:r>
              <a:rPr sz="1400" dirty="0">
                <a:latin typeface="Calibri"/>
                <a:cs typeface="Calibri"/>
              </a:rPr>
              <a:t>Visit at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least  1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per  day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99927" y="2481940"/>
            <a:ext cx="61722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 algn="just">
              <a:lnSpc>
                <a:spcPct val="104200"/>
              </a:lnSpc>
            </a:pPr>
            <a:r>
              <a:rPr sz="1400" dirty="0">
                <a:latin typeface="Calibri"/>
                <a:cs typeface="Calibri"/>
              </a:rPr>
              <a:t>Surp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ise  visits to  centres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20580000">
            <a:off x="6608369" y="1791998"/>
            <a:ext cx="546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400" b="1" dirty="0">
                <a:latin typeface="Calibri"/>
                <a:cs typeface="Calibri"/>
              </a:rPr>
              <a:t>B</a:t>
            </a:r>
            <a:r>
              <a:rPr sz="1400" b="1" spc="-10" dirty="0">
                <a:latin typeface="Calibri"/>
                <a:cs typeface="Calibri"/>
              </a:rPr>
              <a:t>r</a:t>
            </a:r>
            <a:r>
              <a:rPr sz="1400" b="1" spc="-5" dirty="0">
                <a:latin typeface="Calibri"/>
                <a:cs typeface="Calibri"/>
              </a:rPr>
              <a:t>an</a:t>
            </a:r>
            <a:r>
              <a:rPr sz="1400" b="1" spc="-10" dirty="0">
                <a:latin typeface="Calibri"/>
                <a:cs typeface="Calibri"/>
              </a:rPr>
              <a:t>c</a:t>
            </a:r>
            <a:r>
              <a:rPr sz="1400" b="1" dirty="0"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 rot="20580000">
            <a:off x="6601911" y="1998149"/>
            <a:ext cx="687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10" dirty="0">
                <a:latin typeface="Calibri"/>
                <a:cs typeface="Calibri"/>
              </a:rPr>
              <a:t>anage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 rot="20580000">
            <a:off x="7025372" y="3723043"/>
            <a:ext cx="525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400" b="1" dirty="0">
                <a:latin typeface="Calibri"/>
                <a:cs typeface="Calibri"/>
              </a:rPr>
              <a:t>Ce</a:t>
            </a:r>
            <a:r>
              <a:rPr sz="1400" b="1" spc="-10" dirty="0">
                <a:latin typeface="Calibri"/>
                <a:cs typeface="Calibri"/>
              </a:rPr>
              <a:t>nt</a:t>
            </a:r>
            <a:r>
              <a:rPr sz="1400" b="1" spc="-5" dirty="0">
                <a:latin typeface="Calibri"/>
                <a:cs typeface="Calibri"/>
              </a:rPr>
              <a:t>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 rot="20580000">
            <a:off x="7008311" y="3929146"/>
            <a:ext cx="687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10" dirty="0">
                <a:latin typeface="Calibri"/>
                <a:cs typeface="Calibri"/>
              </a:rPr>
              <a:t>anage</a:t>
            </a:r>
            <a:r>
              <a:rPr sz="1400" b="1" dirty="0">
                <a:latin typeface="Calibri"/>
                <a:cs typeface="Calibri"/>
              </a:rPr>
              <a:t>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12"/>
          <p:cNvSpPr txBox="1">
            <a:spLocks noGrp="1"/>
          </p:cNvSpPr>
          <p:nvPr>
            <p:ph type="title"/>
          </p:nvPr>
        </p:nvSpPr>
        <p:spPr>
          <a:xfrm>
            <a:off x="-285784" y="274638"/>
            <a:ext cx="822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dirty="0" smtClean="0">
                <a:latin typeface="Arial"/>
                <a:cs typeface="Arial"/>
              </a:rPr>
              <a:t>Quality </a:t>
            </a:r>
            <a:r>
              <a:rPr sz="2400" smtClean="0">
                <a:latin typeface="Arial"/>
                <a:cs typeface="Arial"/>
              </a:rPr>
              <a:t>Field</a:t>
            </a:r>
            <a:r>
              <a:rPr sz="2400" spc="-110" smtClean="0">
                <a:latin typeface="Arial"/>
                <a:cs typeface="Arial"/>
              </a:rPr>
              <a:t> </a:t>
            </a:r>
            <a:r>
              <a:rPr sz="2400" smtClean="0">
                <a:latin typeface="Arial"/>
                <a:cs typeface="Arial"/>
              </a:rPr>
              <a:t>duties</a:t>
            </a:r>
            <a:r>
              <a:rPr lang="en-US" sz="2400" dirty="0" smtClean="0">
                <a:latin typeface="Arial"/>
                <a:cs typeface="Arial"/>
              </a:rPr>
              <a:t> helps to deduce delinquency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361" y="1404480"/>
            <a:ext cx="5767070" cy="5016500"/>
          </a:xfrm>
          <a:custGeom>
            <a:avLst/>
            <a:gdLst/>
            <a:ahLst/>
            <a:cxnLst/>
            <a:rect l="l" t="t" r="r" b="b"/>
            <a:pathLst>
              <a:path w="5767070" h="5016500">
                <a:moveTo>
                  <a:pt x="0" y="0"/>
                </a:moveTo>
                <a:lnTo>
                  <a:pt x="5766745" y="0"/>
                </a:lnTo>
                <a:lnTo>
                  <a:pt x="5766745" y="5016076"/>
                </a:lnTo>
                <a:lnTo>
                  <a:pt x="0" y="5016076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58480" y="158752"/>
            <a:ext cx="749251" cy="555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414" y="723204"/>
            <a:ext cx="8553792" cy="14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9251" y="762000"/>
            <a:ext cx="8461375" cy="31750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898" y="1404480"/>
            <a:ext cx="2818130" cy="5239230"/>
          </a:xfrm>
          <a:custGeom>
            <a:avLst/>
            <a:gdLst/>
            <a:ahLst/>
            <a:cxnLst/>
            <a:rect l="l" t="t" r="r" b="b"/>
            <a:pathLst>
              <a:path w="2818130" h="5016500">
                <a:moveTo>
                  <a:pt x="0" y="0"/>
                </a:moveTo>
                <a:lnTo>
                  <a:pt x="2817991" y="0"/>
                </a:lnTo>
                <a:lnTo>
                  <a:pt x="2817991" y="5016074"/>
                </a:lnTo>
                <a:lnTo>
                  <a:pt x="0" y="5016074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pPr marL="215900" marR="252095" indent="-203200">
              <a:lnSpc>
                <a:spcPct val="107100"/>
              </a:lnSpc>
              <a:spcBef>
                <a:spcPts val="500"/>
              </a:spcBef>
              <a:buChar char="•"/>
              <a:tabLst>
                <a:tab pos="213995" algn="l"/>
                <a:tab pos="214629" algn="l"/>
              </a:tabLst>
            </a:pPr>
            <a:r>
              <a:rPr lang="en-US" sz="1400" dirty="0" smtClean="0">
                <a:latin typeface="Arial"/>
                <a:cs typeface="Arial"/>
              </a:rPr>
              <a:t>If the borrower </a:t>
            </a:r>
            <a:r>
              <a:rPr lang="en-US" sz="1400" b="1" dirty="0" smtClean="0">
                <a:latin typeface="Arial"/>
                <a:cs typeface="Arial"/>
              </a:rPr>
              <a:t>doesn’t</a:t>
            </a:r>
            <a:r>
              <a:rPr lang="en-US" sz="1400" b="1" spc="-105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pay  during 10 consecutive  weeks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898" y="1404480"/>
            <a:ext cx="2818130" cy="5016500"/>
          </a:xfrm>
          <a:custGeom>
            <a:avLst/>
            <a:gdLst/>
            <a:ahLst/>
            <a:cxnLst/>
            <a:rect l="l" t="t" r="r" b="b"/>
            <a:pathLst>
              <a:path w="2818130" h="5016500">
                <a:moveTo>
                  <a:pt x="0" y="0"/>
                </a:moveTo>
                <a:lnTo>
                  <a:pt x="2817987" y="0"/>
                </a:lnTo>
                <a:lnTo>
                  <a:pt x="2817987" y="5016076"/>
                </a:lnTo>
                <a:lnTo>
                  <a:pt x="0" y="5016076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6516" y="1463171"/>
            <a:ext cx="2658110" cy="485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marR="101600" indent="-203200" algn="just">
              <a:lnSpc>
                <a:spcPct val="104200"/>
              </a:lnSpc>
              <a:buFont typeface="Arial"/>
              <a:buChar char="•"/>
              <a:tabLst>
                <a:tab pos="214629" algn="l"/>
              </a:tabLst>
            </a:pPr>
            <a:endParaRPr lang="en-US" sz="1400" b="1" dirty="0" smtClean="0">
              <a:latin typeface="Arial"/>
              <a:cs typeface="Arial"/>
            </a:endParaRPr>
          </a:p>
          <a:p>
            <a:pPr marL="215900" marR="101600" indent="-203200" algn="just">
              <a:lnSpc>
                <a:spcPct val="104200"/>
              </a:lnSpc>
              <a:buFont typeface="Arial"/>
              <a:buChar char="•"/>
              <a:tabLst>
                <a:tab pos="214629" algn="l"/>
              </a:tabLst>
            </a:pPr>
            <a:endParaRPr lang="en-US" sz="1400" b="1" dirty="0" smtClean="0">
              <a:latin typeface="Arial"/>
              <a:cs typeface="Arial"/>
            </a:endParaRPr>
          </a:p>
          <a:p>
            <a:pPr marL="215900" marR="101600" indent="-203200" algn="just">
              <a:lnSpc>
                <a:spcPct val="104200"/>
              </a:lnSpc>
              <a:buFont typeface="Arial"/>
              <a:buChar char="•"/>
              <a:tabLst>
                <a:tab pos="214629" algn="l"/>
              </a:tabLst>
            </a:pPr>
            <a:endParaRPr lang="en-US" sz="1400" b="1" dirty="0" smtClean="0">
              <a:latin typeface="Arial"/>
              <a:cs typeface="Arial"/>
            </a:endParaRPr>
          </a:p>
          <a:p>
            <a:pPr marL="215900" marR="101600" indent="-203200" algn="just">
              <a:lnSpc>
                <a:spcPct val="104200"/>
              </a:lnSpc>
              <a:buFont typeface="Arial"/>
              <a:buChar char="•"/>
              <a:tabLst>
                <a:tab pos="214629" algn="l"/>
              </a:tabLst>
            </a:pPr>
            <a:r>
              <a:rPr sz="1400" b="1" smtClean="0">
                <a:latin typeface="Arial"/>
                <a:cs typeface="Arial"/>
              </a:rPr>
              <a:t>Duration </a:t>
            </a:r>
            <a:r>
              <a:rPr sz="1400" b="1" dirty="0">
                <a:latin typeface="Arial"/>
                <a:cs typeface="Arial"/>
              </a:rPr>
              <a:t>&lt; 1 year: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total  amount of the loan is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paid  within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term</a:t>
            </a:r>
            <a:endParaRPr sz="1400">
              <a:latin typeface="Arial"/>
              <a:cs typeface="Arial"/>
            </a:endParaRPr>
          </a:p>
          <a:p>
            <a:pPr marL="215900" marR="256540" indent="-203200" algn="just">
              <a:lnSpc>
                <a:spcPct val="107100"/>
              </a:lnSpc>
              <a:spcBef>
                <a:spcPts val="500"/>
              </a:spcBef>
              <a:buFont typeface="Arial"/>
              <a:buChar char="•"/>
              <a:tabLst>
                <a:tab pos="214629" algn="l"/>
              </a:tabLst>
            </a:pPr>
            <a:r>
              <a:rPr sz="1400" b="1" dirty="0">
                <a:latin typeface="Arial"/>
                <a:cs typeface="Arial"/>
              </a:rPr>
              <a:t>Duration = 1 year: </a:t>
            </a:r>
            <a:r>
              <a:rPr sz="1400" spc="-5" dirty="0">
                <a:latin typeface="Arial"/>
                <a:cs typeface="Arial"/>
              </a:rPr>
              <a:t>if half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of  </a:t>
            </a:r>
            <a:r>
              <a:rPr sz="1400" dirty="0">
                <a:latin typeface="Arial"/>
                <a:cs typeface="Arial"/>
              </a:rPr>
              <a:t>the loan is not paid within 6  months or 26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endParaRPr sz="1400">
              <a:latin typeface="Arial"/>
              <a:cs typeface="Arial"/>
            </a:endParaRPr>
          </a:p>
          <a:p>
            <a:pPr marL="215900" marR="92075" indent="-203200">
              <a:lnSpc>
                <a:spcPct val="107100"/>
              </a:lnSpc>
              <a:spcBef>
                <a:spcPts val="400"/>
              </a:spcBef>
              <a:buFont typeface="Arial"/>
              <a:buChar char="•"/>
              <a:tabLst>
                <a:tab pos="213995" algn="l"/>
                <a:tab pos="214629" algn="l"/>
              </a:tabLst>
            </a:pPr>
            <a:r>
              <a:rPr sz="1400" b="1" dirty="0">
                <a:latin typeface="Arial"/>
                <a:cs typeface="Arial"/>
              </a:rPr>
              <a:t>Duration &gt; 1 year: </a:t>
            </a:r>
            <a:r>
              <a:rPr sz="1400" spc="-5" dirty="0">
                <a:latin typeface="Arial"/>
                <a:cs typeface="Arial"/>
              </a:rPr>
              <a:t>if </a:t>
            </a:r>
            <a:r>
              <a:rPr sz="1400" dirty="0">
                <a:latin typeface="Arial"/>
                <a:cs typeface="Arial"/>
              </a:rPr>
              <a:t>the total  amount agreed for the first 6  months is not paid in this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215900" marR="299720" indent="-203200">
              <a:lnSpc>
                <a:spcPct val="107100"/>
              </a:lnSpc>
              <a:spcBef>
                <a:spcPts val="500"/>
              </a:spcBef>
              <a:buChar char="•"/>
              <a:tabLst>
                <a:tab pos="213995" algn="l"/>
                <a:tab pos="214629" algn="l"/>
              </a:tabLst>
            </a:pPr>
            <a:r>
              <a:rPr sz="1400" spc="-5" dirty="0">
                <a:latin typeface="Arial"/>
                <a:cs typeface="Arial"/>
              </a:rPr>
              <a:t>Loan </a:t>
            </a:r>
            <a:r>
              <a:rPr sz="1400" dirty="0">
                <a:latin typeface="Arial"/>
                <a:cs typeface="Arial"/>
              </a:rPr>
              <a:t>full </a:t>
            </a:r>
            <a:r>
              <a:rPr sz="1400" spc="-5" dirty="0">
                <a:latin typeface="Arial"/>
                <a:cs typeface="Arial"/>
              </a:rPr>
              <a:t>paid but </a:t>
            </a:r>
            <a:r>
              <a:rPr sz="1400" b="1" dirty="0">
                <a:latin typeface="Arial"/>
                <a:cs typeface="Arial"/>
              </a:rPr>
              <a:t>interest  unpaid </a:t>
            </a:r>
            <a:r>
              <a:rPr sz="1400" dirty="0">
                <a:latin typeface="Arial"/>
                <a:cs typeface="Arial"/>
              </a:rPr>
              <a:t>more than 5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weeks</a:t>
            </a:r>
            <a:endParaRPr sz="1400">
              <a:latin typeface="Arial"/>
              <a:cs typeface="Arial"/>
            </a:endParaRPr>
          </a:p>
          <a:p>
            <a:pPr marL="215900" marR="5080" indent="-203200">
              <a:lnSpc>
                <a:spcPct val="107100"/>
              </a:lnSpc>
              <a:spcBef>
                <a:spcPts val="400"/>
              </a:spcBef>
              <a:buChar char="•"/>
              <a:tabLst>
                <a:tab pos="213995" algn="l"/>
                <a:tab pos="214629" algn="l"/>
              </a:tabLst>
            </a:pPr>
            <a:r>
              <a:rPr sz="1400" dirty="0">
                <a:latin typeface="Arial"/>
                <a:cs typeface="Arial"/>
              </a:rPr>
              <a:t>All loans under </a:t>
            </a:r>
            <a:r>
              <a:rPr sz="1400" b="1" dirty="0">
                <a:latin typeface="Arial"/>
                <a:cs typeface="Arial"/>
              </a:rPr>
              <a:t>MEL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prescribe  installments </a:t>
            </a:r>
            <a:r>
              <a:rPr sz="1400" b="1" dirty="0">
                <a:latin typeface="Arial"/>
                <a:cs typeface="Arial"/>
              </a:rPr>
              <a:t>does not paid  within 26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weeks</a:t>
            </a:r>
            <a:endParaRPr sz="1400">
              <a:latin typeface="Arial"/>
              <a:cs typeface="Arial"/>
            </a:endParaRPr>
          </a:p>
          <a:p>
            <a:pPr marL="215900" marR="240665" indent="-203200">
              <a:lnSpc>
                <a:spcPct val="104200"/>
              </a:lnSpc>
              <a:spcBef>
                <a:spcPts val="550"/>
              </a:spcBef>
              <a:buChar char="•"/>
              <a:tabLst>
                <a:tab pos="213995" algn="l"/>
                <a:tab pos="214629" algn="l"/>
              </a:tabLst>
            </a:pPr>
            <a:r>
              <a:rPr sz="1400" dirty="0">
                <a:latin typeface="Arial"/>
                <a:cs typeface="Arial"/>
              </a:rPr>
              <a:t>If the </a:t>
            </a:r>
            <a:r>
              <a:rPr sz="1400" b="1" dirty="0">
                <a:latin typeface="Arial"/>
                <a:cs typeface="Arial"/>
              </a:rPr>
              <a:t>bridge loan </a:t>
            </a:r>
            <a:r>
              <a:rPr sz="1400" dirty="0">
                <a:latin typeface="Arial"/>
                <a:cs typeface="Arial"/>
              </a:rPr>
              <a:t>(ceiling  derives from savings) is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not  paid within </a:t>
            </a:r>
            <a:r>
              <a:rPr sz="1400" b="1">
                <a:latin typeface="Arial"/>
                <a:cs typeface="Arial"/>
              </a:rPr>
              <a:t>the</a:t>
            </a:r>
            <a:r>
              <a:rPr sz="1400" b="1" spc="-110">
                <a:latin typeface="Arial"/>
                <a:cs typeface="Arial"/>
              </a:rPr>
              <a:t> </a:t>
            </a:r>
            <a:r>
              <a:rPr sz="1400" b="1" smtClean="0"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40" y="2281842"/>
            <a:ext cx="1321727" cy="935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7070" y="2302814"/>
            <a:ext cx="1229284" cy="845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5979" y="2552649"/>
            <a:ext cx="77724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5410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Start the  ﬂexible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3521" y="2597729"/>
            <a:ext cx="1005839" cy="2951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0219" y="2726011"/>
            <a:ext cx="787400" cy="12065"/>
          </a:xfrm>
          <a:custGeom>
            <a:avLst/>
            <a:gdLst/>
            <a:ahLst/>
            <a:cxnLst/>
            <a:rect l="l" t="t" r="r" b="b"/>
            <a:pathLst>
              <a:path w="787400" h="12064">
                <a:moveTo>
                  <a:pt x="0" y="11536"/>
                </a:moveTo>
                <a:lnTo>
                  <a:pt x="786803" y="0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5671" y="2668181"/>
            <a:ext cx="116839" cy="118110"/>
          </a:xfrm>
          <a:custGeom>
            <a:avLst/>
            <a:gdLst/>
            <a:ahLst/>
            <a:cxnLst/>
            <a:rect l="l" t="t" r="r" b="b"/>
            <a:pathLst>
              <a:path w="116839" h="118110">
                <a:moveTo>
                  <a:pt x="14643" y="0"/>
                </a:moveTo>
                <a:lnTo>
                  <a:pt x="6896" y="2158"/>
                </a:lnTo>
                <a:lnTo>
                  <a:pt x="0" y="14376"/>
                </a:lnTo>
                <a:lnTo>
                  <a:pt x="2158" y="22123"/>
                </a:lnTo>
                <a:lnTo>
                  <a:pt x="66154" y="58204"/>
                </a:lnTo>
                <a:lnTo>
                  <a:pt x="3251" y="96138"/>
                </a:lnTo>
                <a:lnTo>
                  <a:pt x="1320" y="103949"/>
                </a:lnTo>
                <a:lnTo>
                  <a:pt x="8559" y="115963"/>
                </a:lnTo>
                <a:lnTo>
                  <a:pt x="16370" y="117894"/>
                </a:lnTo>
                <a:lnTo>
                  <a:pt x="116560" y="57467"/>
                </a:lnTo>
                <a:lnTo>
                  <a:pt x="14643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4208" y="2693327"/>
            <a:ext cx="652548" cy="1862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1592" y="2725369"/>
            <a:ext cx="456565" cy="1639570"/>
          </a:xfrm>
          <a:custGeom>
            <a:avLst/>
            <a:gdLst/>
            <a:ahLst/>
            <a:cxnLst/>
            <a:rect l="l" t="t" r="r" b="b"/>
            <a:pathLst>
              <a:path w="456565" h="1639570">
                <a:moveTo>
                  <a:pt x="0" y="0"/>
                </a:moveTo>
                <a:lnTo>
                  <a:pt x="456405" y="0"/>
                </a:lnTo>
                <a:lnTo>
                  <a:pt x="456405" y="1639288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9051" y="427395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14160" y="0"/>
                </a:moveTo>
                <a:lnTo>
                  <a:pt x="2044" y="7061"/>
                </a:lnTo>
                <a:lnTo>
                  <a:pt x="0" y="14846"/>
                </a:lnTo>
                <a:lnTo>
                  <a:pt x="58953" y="115900"/>
                </a:lnTo>
                <a:lnTo>
                  <a:pt x="88359" y="65493"/>
                </a:lnTo>
                <a:lnTo>
                  <a:pt x="58953" y="65493"/>
                </a:lnTo>
                <a:lnTo>
                  <a:pt x="21932" y="2044"/>
                </a:lnTo>
                <a:lnTo>
                  <a:pt x="14160" y="0"/>
                </a:lnTo>
                <a:close/>
              </a:path>
              <a:path w="118109" h="116204">
                <a:moveTo>
                  <a:pt x="103746" y="0"/>
                </a:moveTo>
                <a:lnTo>
                  <a:pt x="95961" y="2044"/>
                </a:lnTo>
                <a:lnTo>
                  <a:pt x="58953" y="65493"/>
                </a:lnTo>
                <a:lnTo>
                  <a:pt x="88359" y="65493"/>
                </a:lnTo>
                <a:lnTo>
                  <a:pt x="117906" y="14846"/>
                </a:lnTo>
                <a:lnTo>
                  <a:pt x="115862" y="7061"/>
                </a:lnTo>
                <a:lnTo>
                  <a:pt x="103746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2704" y="2547851"/>
            <a:ext cx="436417" cy="423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1548" y="2575267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89" h="325119">
                <a:moveTo>
                  <a:pt x="169341" y="0"/>
                </a:moveTo>
                <a:lnTo>
                  <a:pt x="0" y="162280"/>
                </a:lnTo>
                <a:lnTo>
                  <a:pt x="169341" y="324561"/>
                </a:lnTo>
                <a:lnTo>
                  <a:pt x="338670" y="162280"/>
                </a:lnTo>
                <a:lnTo>
                  <a:pt x="169341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1548" y="2575268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89" h="325119">
                <a:moveTo>
                  <a:pt x="0" y="162277"/>
                </a:moveTo>
                <a:lnTo>
                  <a:pt x="169334" y="0"/>
                </a:lnTo>
                <a:lnTo>
                  <a:pt x="338666" y="162277"/>
                </a:lnTo>
                <a:lnTo>
                  <a:pt x="169334" y="324555"/>
                </a:lnTo>
                <a:lnTo>
                  <a:pt x="0" y="162277"/>
                </a:lnTo>
                <a:close/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7265" y="2190401"/>
            <a:ext cx="964276" cy="4779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9495" y="2173776"/>
            <a:ext cx="723206" cy="511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97155" y="2234056"/>
            <a:ext cx="61023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3510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Loan  o</a:t>
            </a:r>
            <a:r>
              <a:rPr sz="1200" spc="-5" dirty="0">
                <a:latin typeface="Calibri"/>
                <a:cs typeface="Calibri"/>
              </a:rPr>
              <a:t>verdue</a:t>
            </a:r>
            <a:r>
              <a:rPr sz="1200" dirty="0"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89857" y="2281842"/>
            <a:ext cx="1321727" cy="935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14558" y="2310932"/>
            <a:ext cx="1072342" cy="8811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37418" y="2302814"/>
            <a:ext cx="1229284" cy="8451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76583" y="2369769"/>
            <a:ext cx="1423035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marR="5080" indent="-126364">
              <a:lnSpc>
                <a:spcPts val="1400"/>
              </a:lnSpc>
              <a:tabLst>
                <a:tab pos="1085215" algn="l"/>
                <a:tab pos="1409700" algn="l"/>
              </a:tabLst>
            </a:pPr>
            <a:r>
              <a:rPr sz="1200" dirty="0">
                <a:latin typeface="Calibri"/>
                <a:cs typeface="Calibri"/>
              </a:rPr>
              <a:t>Try to reach an  agreement 	</a:t>
            </a:r>
            <a:r>
              <a:rPr sz="1200" u="sng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85420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latin typeface="Calibri"/>
                <a:cs typeface="Calibri"/>
              </a:rPr>
              <a:t>borrower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60961" y="2535379"/>
            <a:ext cx="440574" cy="4239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2180" y="2563088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89" h="325119">
                <a:moveTo>
                  <a:pt x="169329" y="0"/>
                </a:moveTo>
                <a:lnTo>
                  <a:pt x="0" y="162280"/>
                </a:lnTo>
                <a:lnTo>
                  <a:pt x="169329" y="324561"/>
                </a:lnTo>
                <a:lnTo>
                  <a:pt x="338670" y="162280"/>
                </a:lnTo>
                <a:lnTo>
                  <a:pt x="169329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12180" y="2563088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89" h="325119">
                <a:moveTo>
                  <a:pt x="0" y="162278"/>
                </a:moveTo>
                <a:lnTo>
                  <a:pt x="169334" y="0"/>
                </a:lnTo>
                <a:lnTo>
                  <a:pt x="338666" y="162278"/>
                </a:lnTo>
                <a:lnTo>
                  <a:pt x="169334" y="324555"/>
                </a:lnTo>
                <a:lnTo>
                  <a:pt x="0" y="162278"/>
                </a:lnTo>
                <a:close/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5991" y="2597729"/>
            <a:ext cx="544483" cy="2951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96077" y="266641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6" y="0"/>
                </a:moveTo>
                <a:lnTo>
                  <a:pt x="7061" y="2044"/>
                </a:lnTo>
                <a:lnTo>
                  <a:pt x="0" y="14160"/>
                </a:lnTo>
                <a:lnTo>
                  <a:pt x="2044" y="21932"/>
                </a:lnTo>
                <a:lnTo>
                  <a:pt x="65493" y="58953"/>
                </a:lnTo>
                <a:lnTo>
                  <a:pt x="2044" y="95961"/>
                </a:lnTo>
                <a:lnTo>
                  <a:pt x="0" y="103746"/>
                </a:lnTo>
                <a:lnTo>
                  <a:pt x="7061" y="115862"/>
                </a:lnTo>
                <a:lnTo>
                  <a:pt x="14846" y="117906"/>
                </a:lnTo>
                <a:lnTo>
                  <a:pt x="115912" y="58953"/>
                </a:lnTo>
                <a:lnTo>
                  <a:pt x="14846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49481" y="2219497"/>
            <a:ext cx="1267691" cy="3574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28208" y="2236129"/>
            <a:ext cx="906086" cy="3325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92107" y="2282862"/>
            <a:ext cx="78994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Agreement?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71800" y="2701640"/>
            <a:ext cx="1271841" cy="3574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20681" y="2718259"/>
            <a:ext cx="369916" cy="3325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494361" y="2764713"/>
            <a:ext cx="23558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05944" y="2597729"/>
            <a:ext cx="681643" cy="2951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276" y="2666415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33" y="0"/>
                </a:moveTo>
                <a:lnTo>
                  <a:pt x="7061" y="2044"/>
                </a:lnTo>
                <a:lnTo>
                  <a:pt x="0" y="14160"/>
                </a:lnTo>
                <a:lnTo>
                  <a:pt x="2044" y="21932"/>
                </a:lnTo>
                <a:lnTo>
                  <a:pt x="65493" y="58953"/>
                </a:lnTo>
                <a:lnTo>
                  <a:pt x="2044" y="95961"/>
                </a:lnTo>
                <a:lnTo>
                  <a:pt x="0" y="103746"/>
                </a:lnTo>
                <a:lnTo>
                  <a:pt x="7061" y="115862"/>
                </a:lnTo>
                <a:lnTo>
                  <a:pt x="14833" y="117906"/>
                </a:lnTo>
                <a:lnTo>
                  <a:pt x="115900" y="58953"/>
                </a:lnTo>
                <a:lnTo>
                  <a:pt x="14833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5944" y="2693327"/>
            <a:ext cx="511232" cy="365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2441" y="2714106"/>
            <a:ext cx="369916" cy="3325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038151" y="2537409"/>
            <a:ext cx="492125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65455" algn="l"/>
              </a:tabLst>
            </a:pPr>
            <a:r>
              <a:rPr sz="1200" u="sng" dirty="0"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  <a:spcBef>
                <a:spcPts val="315"/>
              </a:spcBef>
            </a:pPr>
            <a:r>
              <a:rPr sz="1200" spc="-5" dirty="0">
                <a:latin typeface="Calibri"/>
                <a:cs typeface="Calibri"/>
              </a:rPr>
              <a:t>Yes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42567" y="4364187"/>
            <a:ext cx="353291" cy="3532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87384" y="4385246"/>
            <a:ext cx="261522" cy="2620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31624" y="2863735"/>
            <a:ext cx="290945" cy="14006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77833" y="2887649"/>
            <a:ext cx="3810" cy="1183640"/>
          </a:xfrm>
          <a:custGeom>
            <a:avLst/>
            <a:gdLst/>
            <a:ahLst/>
            <a:cxnLst/>
            <a:rect l="l" t="t" r="r" b="b"/>
            <a:pathLst>
              <a:path w="3810" h="1183639">
                <a:moveTo>
                  <a:pt x="3675" y="0"/>
                </a:moveTo>
                <a:lnTo>
                  <a:pt x="0" y="1183168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19114" y="397997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14211" y="0"/>
                </a:moveTo>
                <a:lnTo>
                  <a:pt x="2070" y="7035"/>
                </a:lnTo>
                <a:lnTo>
                  <a:pt x="0" y="14795"/>
                </a:lnTo>
                <a:lnTo>
                  <a:pt x="58648" y="116052"/>
                </a:lnTo>
                <a:lnTo>
                  <a:pt x="88262" y="65633"/>
                </a:lnTo>
                <a:lnTo>
                  <a:pt x="58800" y="65633"/>
                </a:lnTo>
                <a:lnTo>
                  <a:pt x="21983" y="2070"/>
                </a:lnTo>
                <a:lnTo>
                  <a:pt x="14211" y="0"/>
                </a:lnTo>
                <a:close/>
              </a:path>
              <a:path w="118110" h="116204">
                <a:moveTo>
                  <a:pt x="103797" y="279"/>
                </a:moveTo>
                <a:lnTo>
                  <a:pt x="96012" y="2298"/>
                </a:lnTo>
                <a:lnTo>
                  <a:pt x="58800" y="65633"/>
                </a:lnTo>
                <a:lnTo>
                  <a:pt x="88262" y="65633"/>
                </a:lnTo>
                <a:lnTo>
                  <a:pt x="117906" y="15163"/>
                </a:lnTo>
                <a:lnTo>
                  <a:pt x="115887" y="7378"/>
                </a:lnTo>
                <a:lnTo>
                  <a:pt x="103797" y="279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46224" y="4368337"/>
            <a:ext cx="602672" cy="3574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50136" y="4384969"/>
            <a:ext cx="382385" cy="3325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418507" y="4431258"/>
            <a:ext cx="26035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216232" y="4069074"/>
            <a:ext cx="1321727" cy="9351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63121" y="4091266"/>
            <a:ext cx="1229284" cy="84510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389412" y="4249648"/>
            <a:ext cx="982344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Loan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overdue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 1 year  </a:t>
            </a:r>
            <a:r>
              <a:rPr sz="1200" spc="-5" dirty="0">
                <a:latin typeface="Calibri"/>
                <a:cs typeface="Calibri"/>
              </a:rPr>
              <a:t>motivation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802286" y="3354184"/>
            <a:ext cx="515388" cy="365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93727" y="3370807"/>
            <a:ext cx="320039" cy="33666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959930" y="3420859"/>
            <a:ext cx="20447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982688" y="4326778"/>
            <a:ext cx="440574" cy="42394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33386" y="4354004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90" h="325120">
                <a:moveTo>
                  <a:pt x="169341" y="0"/>
                </a:moveTo>
                <a:lnTo>
                  <a:pt x="0" y="162280"/>
                </a:lnTo>
                <a:lnTo>
                  <a:pt x="169341" y="324561"/>
                </a:lnTo>
                <a:lnTo>
                  <a:pt x="338670" y="162280"/>
                </a:lnTo>
                <a:lnTo>
                  <a:pt x="169341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33386" y="4354004"/>
            <a:ext cx="339090" cy="325120"/>
          </a:xfrm>
          <a:custGeom>
            <a:avLst/>
            <a:gdLst/>
            <a:ahLst/>
            <a:cxnLst/>
            <a:rect l="l" t="t" r="r" b="b"/>
            <a:pathLst>
              <a:path w="339090" h="325120">
                <a:moveTo>
                  <a:pt x="0" y="162277"/>
                </a:moveTo>
                <a:lnTo>
                  <a:pt x="169334" y="0"/>
                </a:lnTo>
                <a:lnTo>
                  <a:pt x="338667" y="162277"/>
                </a:lnTo>
                <a:lnTo>
                  <a:pt x="169334" y="324555"/>
                </a:lnTo>
                <a:lnTo>
                  <a:pt x="0" y="162277"/>
                </a:lnTo>
                <a:close/>
              </a:path>
            </a:pathLst>
          </a:custGeom>
          <a:ln w="9524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42113" y="4023354"/>
            <a:ext cx="1271841" cy="3574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21081" y="4039986"/>
            <a:ext cx="1105592" cy="3325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679835" y="4087888"/>
            <a:ext cx="100012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Borrower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pays?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442367" y="4389115"/>
            <a:ext cx="735676" cy="2951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7642" y="4513808"/>
            <a:ext cx="521334" cy="2540"/>
          </a:xfrm>
          <a:custGeom>
            <a:avLst/>
            <a:gdLst/>
            <a:ahLst/>
            <a:cxnLst/>
            <a:rect l="l" t="t" r="r" b="b"/>
            <a:pathLst>
              <a:path w="521334" h="2539">
                <a:moveTo>
                  <a:pt x="0" y="0"/>
                </a:moveTo>
                <a:lnTo>
                  <a:pt x="520895" y="2271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17638" y="445679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5290" y="0"/>
                </a:moveTo>
                <a:lnTo>
                  <a:pt x="7505" y="2019"/>
                </a:lnTo>
                <a:lnTo>
                  <a:pt x="380" y="14097"/>
                </a:lnTo>
                <a:lnTo>
                  <a:pt x="2400" y="21882"/>
                </a:lnTo>
                <a:lnTo>
                  <a:pt x="65684" y="59169"/>
                </a:lnTo>
                <a:lnTo>
                  <a:pt x="2070" y="95910"/>
                </a:lnTo>
                <a:lnTo>
                  <a:pt x="0" y="103682"/>
                </a:lnTo>
                <a:lnTo>
                  <a:pt x="7010" y="115824"/>
                </a:lnTo>
                <a:lnTo>
                  <a:pt x="14782" y="117906"/>
                </a:lnTo>
                <a:lnTo>
                  <a:pt x="116103" y="59397"/>
                </a:lnTo>
                <a:lnTo>
                  <a:pt x="1529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27671" y="4389115"/>
            <a:ext cx="910243" cy="2951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72057" y="4516285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725" y="0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76082" y="445733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6" y="0"/>
                </a:moveTo>
                <a:lnTo>
                  <a:pt x="7061" y="2044"/>
                </a:lnTo>
                <a:lnTo>
                  <a:pt x="0" y="14160"/>
                </a:lnTo>
                <a:lnTo>
                  <a:pt x="2044" y="21932"/>
                </a:lnTo>
                <a:lnTo>
                  <a:pt x="65493" y="58953"/>
                </a:lnTo>
                <a:lnTo>
                  <a:pt x="2044" y="95961"/>
                </a:lnTo>
                <a:lnTo>
                  <a:pt x="0" y="103746"/>
                </a:lnTo>
                <a:lnTo>
                  <a:pt x="7061" y="115862"/>
                </a:lnTo>
                <a:lnTo>
                  <a:pt x="14846" y="117906"/>
                </a:lnTo>
                <a:lnTo>
                  <a:pt x="115912" y="58953"/>
                </a:lnTo>
                <a:lnTo>
                  <a:pt x="14846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28167" y="4933598"/>
            <a:ext cx="511232" cy="36160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19607" y="4950233"/>
            <a:ext cx="320040" cy="33250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284591" y="4999812"/>
            <a:ext cx="20447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37959" y="5419897"/>
            <a:ext cx="1317574" cy="93518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82485" y="5443105"/>
            <a:ext cx="1229284" cy="84510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796214" y="5692936"/>
            <a:ext cx="80708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marR="5080" indent="-306705">
              <a:lnSpc>
                <a:spcPts val="1400"/>
              </a:lnSpc>
            </a:pPr>
            <a:r>
              <a:rPr sz="1200" dirty="0">
                <a:latin typeface="Calibri"/>
                <a:cs typeface="Calibri"/>
              </a:rPr>
              <a:t>Loan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written  </a:t>
            </a:r>
            <a:r>
              <a:rPr sz="1200" spc="-5" dirty="0">
                <a:latin typeface="Calibri"/>
                <a:cs typeface="Calibri"/>
              </a:rPr>
              <a:t>oﬀ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049186" y="4650969"/>
            <a:ext cx="295102" cy="9642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97312" y="4678565"/>
            <a:ext cx="5715" cy="744220"/>
          </a:xfrm>
          <a:custGeom>
            <a:avLst/>
            <a:gdLst/>
            <a:ahLst/>
            <a:cxnLst/>
            <a:rect l="l" t="t" r="r" b="b"/>
            <a:pathLst>
              <a:path w="5715" h="744220">
                <a:moveTo>
                  <a:pt x="5415" y="0"/>
                </a:moveTo>
                <a:lnTo>
                  <a:pt x="0" y="744102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8911" y="5331637"/>
            <a:ext cx="118110" cy="116839"/>
          </a:xfrm>
          <a:custGeom>
            <a:avLst/>
            <a:gdLst/>
            <a:ahLst/>
            <a:cxnLst/>
            <a:rect l="l" t="t" r="r" b="b"/>
            <a:pathLst>
              <a:path w="118109" h="116839">
                <a:moveTo>
                  <a:pt x="14274" y="0"/>
                </a:moveTo>
                <a:lnTo>
                  <a:pt x="2108" y="6985"/>
                </a:lnTo>
                <a:lnTo>
                  <a:pt x="0" y="14744"/>
                </a:lnTo>
                <a:lnTo>
                  <a:pt x="58216" y="116230"/>
                </a:lnTo>
                <a:lnTo>
                  <a:pt x="88114" y="65824"/>
                </a:lnTo>
                <a:lnTo>
                  <a:pt x="58585" y="65824"/>
                </a:lnTo>
                <a:lnTo>
                  <a:pt x="22034" y="2108"/>
                </a:lnTo>
                <a:lnTo>
                  <a:pt x="14274" y="0"/>
                </a:lnTo>
                <a:close/>
              </a:path>
              <a:path w="118109" h="116839">
                <a:moveTo>
                  <a:pt x="103847" y="647"/>
                </a:moveTo>
                <a:lnTo>
                  <a:pt x="96062" y="2641"/>
                </a:lnTo>
                <a:lnTo>
                  <a:pt x="58585" y="65824"/>
                </a:lnTo>
                <a:lnTo>
                  <a:pt x="88114" y="65824"/>
                </a:lnTo>
                <a:lnTo>
                  <a:pt x="117906" y="15595"/>
                </a:lnTo>
                <a:lnTo>
                  <a:pt x="115912" y="7810"/>
                </a:lnTo>
                <a:lnTo>
                  <a:pt x="103847" y="647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19111" y="4517961"/>
            <a:ext cx="515388" cy="3657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85608" y="4538753"/>
            <a:ext cx="374072" cy="3325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562940" y="4587125"/>
            <a:ext cx="235585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759928" y="4517970"/>
            <a:ext cx="606828" cy="142147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07007" y="4667697"/>
            <a:ext cx="411480" cy="1198245"/>
          </a:xfrm>
          <a:custGeom>
            <a:avLst/>
            <a:gdLst/>
            <a:ahLst/>
            <a:cxnLst/>
            <a:rect l="l" t="t" r="r" b="b"/>
            <a:pathLst>
              <a:path w="411479" h="1198245">
                <a:moveTo>
                  <a:pt x="0" y="1197959"/>
                </a:moveTo>
                <a:lnTo>
                  <a:pt x="411162" y="1197959"/>
                </a:lnTo>
                <a:lnTo>
                  <a:pt x="411162" y="0"/>
                </a:lnTo>
              </a:path>
            </a:pathLst>
          </a:custGeom>
          <a:ln w="126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59216" y="4642484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58953" y="0"/>
                </a:moveTo>
                <a:lnTo>
                  <a:pt x="0" y="101066"/>
                </a:lnTo>
                <a:lnTo>
                  <a:pt x="2044" y="108838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09" h="116204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8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05048" y="1367449"/>
            <a:ext cx="5835535" cy="51538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62109" y="1404480"/>
            <a:ext cx="5724525" cy="401955"/>
          </a:xfrm>
          <a:custGeom>
            <a:avLst/>
            <a:gdLst/>
            <a:ahLst/>
            <a:cxnLst/>
            <a:rect l="l" t="t" r="r" b="b"/>
            <a:pathLst>
              <a:path w="5724525" h="401955">
                <a:moveTo>
                  <a:pt x="5724004" y="0"/>
                </a:moveTo>
                <a:lnTo>
                  <a:pt x="125564" y="0"/>
                </a:lnTo>
                <a:lnTo>
                  <a:pt x="0" y="200863"/>
                </a:lnTo>
                <a:lnTo>
                  <a:pt x="125564" y="401739"/>
                </a:lnTo>
                <a:lnTo>
                  <a:pt x="5724004" y="401739"/>
                </a:lnTo>
                <a:lnTo>
                  <a:pt x="5724004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62118" y="1404480"/>
            <a:ext cx="5724525" cy="401955"/>
          </a:xfrm>
          <a:custGeom>
            <a:avLst/>
            <a:gdLst/>
            <a:ahLst/>
            <a:cxnLst/>
            <a:rect l="l" t="t" r="r" b="b"/>
            <a:pathLst>
              <a:path w="5724525" h="401955">
                <a:moveTo>
                  <a:pt x="5723995" y="0"/>
                </a:moveTo>
                <a:lnTo>
                  <a:pt x="125569" y="0"/>
                </a:lnTo>
                <a:lnTo>
                  <a:pt x="0" y="200874"/>
                </a:lnTo>
                <a:lnTo>
                  <a:pt x="125569" y="401748"/>
                </a:lnTo>
                <a:lnTo>
                  <a:pt x="5723995" y="401748"/>
                </a:lnTo>
                <a:lnTo>
                  <a:pt x="5723995" y="0"/>
                </a:lnTo>
                <a:close/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680851" y="1503997"/>
            <a:ext cx="25552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How loans become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overdue…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mtClean="0">
                <a:latin typeface="Arial"/>
                <a:cs typeface="Arial"/>
              </a:rPr>
              <a:t>Overdue</a:t>
            </a:r>
            <a:r>
              <a:rPr sz="2800" spc="-11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loans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026" name="Object 2"/>
          <p:cNvGraphicFramePr>
            <a:graphicFrameLocks noChangeAspect="1"/>
          </p:cNvGraphicFramePr>
          <p:nvPr/>
        </p:nvGraphicFramePr>
        <p:xfrm>
          <a:off x="1500166" y="923892"/>
          <a:ext cx="7429520" cy="586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4133333" imgH="2476190" progId="PBrush">
                  <p:embed/>
                </p:oleObj>
              </mc:Choice>
              <mc:Fallback>
                <p:oleObj name="Bitmap Image" r:id="rId3" imgW="4133333" imgH="24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923892"/>
                        <a:ext cx="7429520" cy="58626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27" name="Line 3"/>
          <p:cNvSpPr>
            <a:spLocks noChangeShapeType="1"/>
          </p:cNvSpPr>
          <p:nvPr/>
        </p:nvSpPr>
        <p:spPr bwMode="auto">
          <a:xfrm>
            <a:off x="1947333" y="12192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28" name="Line 4"/>
          <p:cNvSpPr>
            <a:spLocks noChangeShapeType="1"/>
          </p:cNvSpPr>
          <p:nvPr/>
        </p:nvSpPr>
        <p:spPr bwMode="auto">
          <a:xfrm>
            <a:off x="3547533" y="12192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29" name="Line 5"/>
          <p:cNvSpPr>
            <a:spLocks noChangeShapeType="1"/>
          </p:cNvSpPr>
          <p:nvPr/>
        </p:nvSpPr>
        <p:spPr bwMode="auto">
          <a:xfrm>
            <a:off x="5222523" y="1219200"/>
            <a:ext cx="94967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0" name="Line 6"/>
          <p:cNvSpPr>
            <a:spLocks noChangeShapeType="1"/>
          </p:cNvSpPr>
          <p:nvPr/>
        </p:nvSpPr>
        <p:spPr bwMode="auto">
          <a:xfrm>
            <a:off x="6822723" y="1219200"/>
            <a:ext cx="94967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1" name="Line 7"/>
          <p:cNvSpPr>
            <a:spLocks noChangeShapeType="1"/>
          </p:cNvSpPr>
          <p:nvPr/>
        </p:nvSpPr>
        <p:spPr bwMode="auto">
          <a:xfrm>
            <a:off x="1828800" y="18288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2" name="Line 8"/>
          <p:cNvSpPr>
            <a:spLocks noChangeShapeType="1"/>
          </p:cNvSpPr>
          <p:nvPr/>
        </p:nvSpPr>
        <p:spPr bwMode="auto">
          <a:xfrm>
            <a:off x="7653867" y="18288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3" name="Line 9"/>
          <p:cNvSpPr>
            <a:spLocks noChangeShapeType="1"/>
          </p:cNvSpPr>
          <p:nvPr/>
        </p:nvSpPr>
        <p:spPr bwMode="auto">
          <a:xfrm>
            <a:off x="1947333" y="25146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4" name="Line 10"/>
          <p:cNvSpPr>
            <a:spLocks noChangeShapeType="1"/>
          </p:cNvSpPr>
          <p:nvPr/>
        </p:nvSpPr>
        <p:spPr bwMode="auto">
          <a:xfrm>
            <a:off x="3623733" y="25146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5" name="Line 11"/>
          <p:cNvSpPr>
            <a:spLocks noChangeShapeType="1"/>
          </p:cNvSpPr>
          <p:nvPr/>
        </p:nvSpPr>
        <p:spPr bwMode="auto">
          <a:xfrm>
            <a:off x="5298723" y="2514600"/>
            <a:ext cx="94967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6" name="Line 12"/>
          <p:cNvSpPr>
            <a:spLocks noChangeShapeType="1"/>
          </p:cNvSpPr>
          <p:nvPr/>
        </p:nvSpPr>
        <p:spPr bwMode="auto">
          <a:xfrm>
            <a:off x="6900333" y="25146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37" name="Text Box 13" descr="Walnut"/>
          <p:cNvSpPr txBox="1">
            <a:spLocks noChangeArrowheads="1"/>
          </p:cNvSpPr>
          <p:nvPr/>
        </p:nvSpPr>
        <p:spPr bwMode="auto">
          <a:xfrm>
            <a:off x="0" y="214290"/>
            <a:ext cx="9144000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rgbClr val="FFFFFF"/>
                </a:solidFill>
                <a:latin typeface="Times New Roman" pitchFamily="18" charset="0"/>
              </a:rPr>
              <a:t>II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81038" name="Text Box 14"/>
          <p:cNvSpPr txBox="1">
            <a:spLocks noChangeArrowheads="1"/>
          </p:cNvSpPr>
          <p:nvPr/>
        </p:nvSpPr>
        <p:spPr bwMode="auto">
          <a:xfrm>
            <a:off x="1564923" y="3625850"/>
            <a:ext cx="768288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</a:rPr>
              <a:t>Detour</a:t>
            </a:r>
          </a:p>
        </p:txBody>
      </p:sp>
      <p:sp>
        <p:nvSpPr>
          <p:cNvPr id="1281039" name="Line 15"/>
          <p:cNvSpPr>
            <a:spLocks noChangeShapeType="1"/>
          </p:cNvSpPr>
          <p:nvPr/>
        </p:nvSpPr>
        <p:spPr bwMode="auto">
          <a:xfrm>
            <a:off x="1651000" y="35052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0" name="Text Box 16"/>
          <p:cNvSpPr txBox="1">
            <a:spLocks noChangeArrowheads="1"/>
          </p:cNvSpPr>
          <p:nvPr/>
        </p:nvSpPr>
        <p:spPr bwMode="auto">
          <a:xfrm>
            <a:off x="3471333" y="3810000"/>
            <a:ext cx="1066800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First detour</a:t>
            </a:r>
          </a:p>
        </p:txBody>
      </p:sp>
      <p:sp>
        <p:nvSpPr>
          <p:cNvPr id="1281041" name="Line 17"/>
          <p:cNvSpPr>
            <a:spLocks noChangeShapeType="1"/>
          </p:cNvSpPr>
          <p:nvPr/>
        </p:nvSpPr>
        <p:spPr bwMode="auto">
          <a:xfrm flipV="1">
            <a:off x="4267200" y="3429000"/>
            <a:ext cx="0" cy="35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2" name="Text Box 18"/>
          <p:cNvSpPr txBox="1">
            <a:spLocks noChangeArrowheads="1"/>
          </p:cNvSpPr>
          <p:nvPr/>
        </p:nvSpPr>
        <p:spPr bwMode="auto">
          <a:xfrm>
            <a:off x="4701822" y="3962400"/>
            <a:ext cx="1401346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Second detour</a:t>
            </a:r>
          </a:p>
        </p:txBody>
      </p:sp>
      <p:sp>
        <p:nvSpPr>
          <p:cNvPr id="1281043" name="Line 19"/>
          <p:cNvSpPr>
            <a:spLocks noChangeShapeType="1"/>
          </p:cNvSpPr>
          <p:nvPr/>
        </p:nvSpPr>
        <p:spPr bwMode="auto">
          <a:xfrm flipV="1">
            <a:off x="5147733" y="3848100"/>
            <a:ext cx="30480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4" name="Line 20"/>
          <p:cNvSpPr>
            <a:spLocks noChangeShapeType="1"/>
          </p:cNvSpPr>
          <p:nvPr/>
        </p:nvSpPr>
        <p:spPr bwMode="auto">
          <a:xfrm>
            <a:off x="2099734" y="3048000"/>
            <a:ext cx="228600" cy="3048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5" name="Line 21"/>
          <p:cNvSpPr>
            <a:spLocks noChangeShapeType="1"/>
          </p:cNvSpPr>
          <p:nvPr/>
        </p:nvSpPr>
        <p:spPr bwMode="auto">
          <a:xfrm flipV="1">
            <a:off x="3725333" y="2895600"/>
            <a:ext cx="254000" cy="3048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6" name="Line 22"/>
          <p:cNvSpPr>
            <a:spLocks noChangeShapeType="1"/>
          </p:cNvSpPr>
          <p:nvPr/>
        </p:nvSpPr>
        <p:spPr bwMode="auto">
          <a:xfrm>
            <a:off x="3035301" y="2971800"/>
            <a:ext cx="381000" cy="190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7" name="Line 23"/>
          <p:cNvSpPr>
            <a:spLocks noChangeShapeType="1"/>
          </p:cNvSpPr>
          <p:nvPr/>
        </p:nvSpPr>
        <p:spPr bwMode="auto">
          <a:xfrm>
            <a:off x="4648200" y="3448050"/>
            <a:ext cx="3810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8" name="Line 24"/>
          <p:cNvSpPr>
            <a:spLocks noChangeShapeType="1"/>
          </p:cNvSpPr>
          <p:nvPr/>
        </p:nvSpPr>
        <p:spPr bwMode="auto">
          <a:xfrm flipV="1">
            <a:off x="6688667" y="2971800"/>
            <a:ext cx="1524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49" name="Line 25"/>
          <p:cNvSpPr>
            <a:spLocks noChangeShapeType="1"/>
          </p:cNvSpPr>
          <p:nvPr/>
        </p:nvSpPr>
        <p:spPr bwMode="auto">
          <a:xfrm>
            <a:off x="5791200" y="3124200"/>
            <a:ext cx="304800" cy="215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0" name="Line 26"/>
          <p:cNvSpPr>
            <a:spLocks noChangeShapeType="1"/>
          </p:cNvSpPr>
          <p:nvPr/>
        </p:nvSpPr>
        <p:spPr bwMode="auto">
          <a:xfrm>
            <a:off x="7327900" y="3581400"/>
            <a:ext cx="0" cy="3556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1" name="Line 27"/>
          <p:cNvSpPr>
            <a:spLocks noChangeShapeType="1"/>
          </p:cNvSpPr>
          <p:nvPr/>
        </p:nvSpPr>
        <p:spPr bwMode="auto">
          <a:xfrm>
            <a:off x="6985000" y="4038600"/>
            <a:ext cx="4572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2" name="Line 28"/>
          <p:cNvSpPr>
            <a:spLocks noChangeShapeType="1"/>
          </p:cNvSpPr>
          <p:nvPr/>
        </p:nvSpPr>
        <p:spPr bwMode="auto">
          <a:xfrm>
            <a:off x="6985000" y="4038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3" name="Text Box 29"/>
          <p:cNvSpPr txBox="1">
            <a:spLocks noChangeArrowheads="1"/>
          </p:cNvSpPr>
          <p:nvPr/>
        </p:nvSpPr>
        <p:spPr bwMode="auto">
          <a:xfrm>
            <a:off x="6163733" y="4584700"/>
            <a:ext cx="1371600" cy="92333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Exit from the</a:t>
            </a:r>
          </a:p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1281054" name="Line 30"/>
          <p:cNvSpPr>
            <a:spLocks noChangeShapeType="1"/>
          </p:cNvSpPr>
          <p:nvPr/>
        </p:nvSpPr>
        <p:spPr bwMode="auto">
          <a:xfrm>
            <a:off x="7924800" y="3962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5" name="Line 31"/>
          <p:cNvSpPr>
            <a:spLocks noChangeShapeType="1"/>
          </p:cNvSpPr>
          <p:nvPr/>
        </p:nvSpPr>
        <p:spPr bwMode="auto">
          <a:xfrm>
            <a:off x="7924800" y="3200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6" name="Text Box 32"/>
          <p:cNvSpPr txBox="1">
            <a:spLocks noChangeArrowheads="1"/>
          </p:cNvSpPr>
          <p:nvPr/>
        </p:nvSpPr>
        <p:spPr bwMode="auto">
          <a:xfrm>
            <a:off x="7670800" y="4584700"/>
            <a:ext cx="1270000" cy="92333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rgbClr val="000000"/>
                </a:solidFill>
              </a:rPr>
              <a:t>Re-entry into the system</a:t>
            </a:r>
          </a:p>
        </p:txBody>
      </p:sp>
      <p:sp>
        <p:nvSpPr>
          <p:cNvPr id="1281057" name="Line 33"/>
          <p:cNvSpPr>
            <a:spLocks noChangeShapeType="1"/>
          </p:cNvSpPr>
          <p:nvPr/>
        </p:nvSpPr>
        <p:spPr bwMode="auto">
          <a:xfrm flipH="1">
            <a:off x="8102600" y="4114800"/>
            <a:ext cx="381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8" name="Line 34"/>
          <p:cNvSpPr>
            <a:spLocks noChangeShapeType="1"/>
          </p:cNvSpPr>
          <p:nvPr/>
        </p:nvSpPr>
        <p:spPr bwMode="auto">
          <a:xfrm flipV="1">
            <a:off x="8483600" y="4114800"/>
            <a:ext cx="0" cy="304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59" name="Text Box 35"/>
          <p:cNvSpPr txBox="1">
            <a:spLocks noChangeArrowheads="1"/>
          </p:cNvSpPr>
          <p:nvPr/>
        </p:nvSpPr>
        <p:spPr bwMode="auto">
          <a:xfrm>
            <a:off x="101600" y="928670"/>
            <a:ext cx="1230489" cy="2402196"/>
          </a:xfrm>
          <a:prstGeom prst="rect">
            <a:avLst/>
          </a:prstGeom>
          <a:solidFill>
            <a:srgbClr val="008000"/>
          </a:solidFill>
          <a:ln w="31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600" dirty="0"/>
          </a:p>
          <a:p>
            <a:pPr algn="ctr" eaLnBrk="0" hangingPunct="0"/>
            <a:endParaRPr lang="en-US" sz="1600" dirty="0"/>
          </a:p>
          <a:p>
            <a:pPr algn="ctr" eaLnBrk="0" hangingPunct="0">
              <a:lnSpc>
                <a:spcPct val="90000"/>
              </a:lnSpc>
            </a:pPr>
            <a:endParaRPr lang="en-US" sz="1700" dirty="0"/>
          </a:p>
          <a:p>
            <a:pPr algn="ctr" eaLnBrk="0" hangingPunct="0">
              <a:lnSpc>
                <a:spcPct val="90000"/>
              </a:lnSpc>
            </a:pPr>
            <a:endParaRPr lang="en-US" sz="1800" dirty="0"/>
          </a:p>
          <a:p>
            <a:pPr algn="ctr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rgbClr val="00FFFF"/>
                </a:solidFill>
              </a:rPr>
              <a:t>01%</a:t>
            </a:r>
            <a:endParaRPr lang="en-US" sz="1600" b="1" dirty="0">
              <a:solidFill>
                <a:srgbClr val="00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FFFF"/>
                </a:solidFill>
              </a:rPr>
              <a:t>Provisioning</a:t>
            </a:r>
            <a:endParaRPr lang="en-US" sz="1600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1600" dirty="0"/>
          </a:p>
          <a:p>
            <a:pPr algn="ctr" eaLnBrk="0" hangingPunct="0">
              <a:lnSpc>
                <a:spcPct val="90000"/>
              </a:lnSpc>
            </a:pPr>
            <a:endParaRPr lang="en-US" sz="1700" dirty="0"/>
          </a:p>
          <a:p>
            <a:pPr algn="ctr" eaLnBrk="0" hangingPunct="0">
              <a:lnSpc>
                <a:spcPct val="90000"/>
              </a:lnSpc>
            </a:pPr>
            <a:endParaRPr lang="en-US" sz="1700" dirty="0"/>
          </a:p>
          <a:p>
            <a:pPr algn="ctr" eaLnBrk="0" hangingPunct="0"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281060" name="Text Box 36"/>
          <p:cNvSpPr txBox="1">
            <a:spLocks noChangeArrowheads="1"/>
          </p:cNvSpPr>
          <p:nvPr/>
        </p:nvSpPr>
        <p:spPr bwMode="auto">
          <a:xfrm>
            <a:off x="101600" y="3344872"/>
            <a:ext cx="1231900" cy="1512888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17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85000"/>
              </a:lnSpc>
            </a:pPr>
            <a:endParaRPr lang="en-US" sz="17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50% Provisioning</a:t>
            </a:r>
            <a:endParaRPr lang="en-US" sz="16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160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10000"/>
              </a:lnSpc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81061" name="Text Box 37"/>
          <p:cNvSpPr txBox="1">
            <a:spLocks noChangeArrowheads="1"/>
          </p:cNvSpPr>
          <p:nvPr/>
        </p:nvSpPr>
        <p:spPr bwMode="auto">
          <a:xfrm>
            <a:off x="101600" y="4857760"/>
            <a:ext cx="1255690" cy="1044901"/>
          </a:xfrm>
          <a:prstGeom prst="rect">
            <a:avLst/>
          </a:prstGeom>
          <a:solidFill>
            <a:srgbClr val="FF8040"/>
          </a:solidFill>
          <a:ln w="31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5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45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85000"/>
              </a:lnSpc>
            </a:pPr>
            <a:r>
              <a:rPr lang="en-US" sz="1600" b="1" dirty="0">
                <a:solidFill>
                  <a:srgbClr val="000000"/>
                </a:solidFill>
              </a:rPr>
              <a:t>100% Provisioning</a:t>
            </a:r>
            <a:endParaRPr lang="en-US" sz="16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95000"/>
              </a:lnSpc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81062" name="Line 38"/>
          <p:cNvSpPr>
            <a:spLocks noChangeShapeType="1"/>
          </p:cNvSpPr>
          <p:nvPr/>
        </p:nvSpPr>
        <p:spPr bwMode="auto">
          <a:xfrm>
            <a:off x="3386667" y="18288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63" name="Line 39"/>
          <p:cNvSpPr>
            <a:spLocks noChangeShapeType="1"/>
          </p:cNvSpPr>
          <p:nvPr/>
        </p:nvSpPr>
        <p:spPr bwMode="auto">
          <a:xfrm>
            <a:off x="4876800" y="18288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64" name="Line 40"/>
          <p:cNvSpPr>
            <a:spLocks noChangeShapeType="1"/>
          </p:cNvSpPr>
          <p:nvPr/>
        </p:nvSpPr>
        <p:spPr bwMode="auto">
          <a:xfrm>
            <a:off x="6299200" y="1828800"/>
            <a:ext cx="948267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1065" name="Text Box 41"/>
          <p:cNvSpPr txBox="1">
            <a:spLocks noChangeArrowheads="1"/>
          </p:cNvSpPr>
          <p:nvPr/>
        </p:nvSpPr>
        <p:spPr bwMode="auto">
          <a:xfrm>
            <a:off x="101600" y="5927889"/>
            <a:ext cx="1231900" cy="858697"/>
          </a:xfrm>
          <a:prstGeom prst="rect">
            <a:avLst/>
          </a:prstGeom>
          <a:solidFill>
            <a:srgbClr val="FA0000"/>
          </a:solidFill>
          <a:ln w="31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32000"/>
              </a:lnSpc>
            </a:pPr>
            <a:endParaRPr lang="en-US" sz="2000" dirty="0"/>
          </a:p>
          <a:p>
            <a:pPr eaLnBrk="0" hangingPunct="0">
              <a:lnSpc>
                <a:spcPct val="85000"/>
              </a:lnSpc>
            </a:pPr>
            <a:r>
              <a:rPr lang="en-US" sz="1600" b="1" dirty="0"/>
              <a:t>    </a:t>
            </a:r>
            <a:r>
              <a:rPr lang="en-US" sz="1400" b="1" dirty="0"/>
              <a:t>One year</a:t>
            </a:r>
          </a:p>
          <a:p>
            <a:pPr eaLnBrk="0" hangingPunct="0">
              <a:lnSpc>
                <a:spcPct val="85000"/>
              </a:lnSpc>
            </a:pPr>
            <a:r>
              <a:rPr lang="en-US" sz="1400" b="1" dirty="0"/>
              <a:t>    later: </a:t>
            </a:r>
          </a:p>
          <a:p>
            <a:pPr eaLnBrk="0" hangingPunct="0">
              <a:lnSpc>
                <a:spcPct val="85000"/>
              </a:lnSpc>
            </a:pPr>
            <a:r>
              <a:rPr lang="en-US" sz="1400" b="1" dirty="0"/>
              <a:t>    written-off</a:t>
            </a:r>
            <a:endParaRPr lang="en-US" sz="1400" dirty="0"/>
          </a:p>
          <a:p>
            <a:pPr eaLnBrk="0" hangingPunct="0">
              <a:lnSpc>
                <a:spcPct val="30000"/>
              </a:lnSpc>
            </a:pPr>
            <a:endParaRPr lang="en-US" sz="2000" dirty="0"/>
          </a:p>
        </p:txBody>
      </p:sp>
      <p:sp>
        <p:nvSpPr>
          <p:cNvPr id="1281066" name="Text Box 42"/>
          <p:cNvSpPr txBox="1">
            <a:spLocks noChangeArrowheads="1"/>
          </p:cNvSpPr>
          <p:nvPr/>
        </p:nvSpPr>
        <p:spPr bwMode="auto">
          <a:xfrm>
            <a:off x="-16933" y="184868"/>
            <a:ext cx="914400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</a:rPr>
              <a:t>GB provisioning policy &amp; default management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75216" y="1357298"/>
            <a:ext cx="2982866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Basic Loan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446390" y="3778250"/>
            <a:ext cx="911164" cy="5847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Flexi Loan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598790" y="4572008"/>
            <a:ext cx="911164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Overdue 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751190" y="5590776"/>
            <a:ext cx="1677934" cy="33855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</a:rPr>
              <a:t>Written off </a:t>
            </a:r>
          </a:p>
        </p:txBody>
      </p:sp>
      <p:sp>
        <p:nvSpPr>
          <p:cNvPr id="47" name="object 8"/>
          <p:cNvSpPr/>
          <p:nvPr/>
        </p:nvSpPr>
        <p:spPr>
          <a:xfrm>
            <a:off x="8058480" y="71414"/>
            <a:ext cx="749251" cy="555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0"/>
          <p:cNvSpPr/>
          <p:nvPr/>
        </p:nvSpPr>
        <p:spPr>
          <a:xfrm>
            <a:off x="349251" y="714356"/>
            <a:ext cx="8461375" cy="31750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8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8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8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59" grpId="0" animBg="1" autoUpdateAnimBg="0"/>
      <p:bldP spid="1281060" grpId="0" animBg="1" autoUpdateAnimBg="0"/>
      <p:bldP spid="1281061" grpId="0" animBg="1" autoUpdateAnimBg="0"/>
      <p:bldP spid="1281065" grpId="0" animBg="1" autoUpdateAnimBg="0"/>
      <p:bldP spid="128106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44254-CAFE-D9C6-1C15-0431E16EA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x-none" sz="2100" dirty="0"/>
              <a:t>Grameen Bank’s savings offerings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97A4F0-313D-3158-462F-27A2A368BF3B}"/>
              </a:ext>
            </a:extLst>
          </p:cNvPr>
          <p:cNvSpPr/>
          <p:nvPr/>
        </p:nvSpPr>
        <p:spPr>
          <a:xfrm>
            <a:off x="428964" y="1918098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DD6DF-DB21-0C88-7761-B0E64C0657AB}"/>
              </a:ext>
            </a:extLst>
          </p:cNvPr>
          <p:cNvSpPr/>
          <p:nvPr/>
        </p:nvSpPr>
        <p:spPr>
          <a:xfrm>
            <a:off x="428964" y="2877046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B363A-FCC4-7B2E-5912-6939F3FC766B}"/>
              </a:ext>
            </a:extLst>
          </p:cNvPr>
          <p:cNvSpPr/>
          <p:nvPr/>
        </p:nvSpPr>
        <p:spPr>
          <a:xfrm>
            <a:off x="428964" y="3835995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00215-CE53-6401-9361-E9CED0BFA554}"/>
              </a:ext>
            </a:extLst>
          </p:cNvPr>
          <p:cNvSpPr/>
          <p:nvPr/>
        </p:nvSpPr>
        <p:spPr>
          <a:xfrm>
            <a:off x="428964" y="4794944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C9AF3-C36F-EBAF-38B4-EFA826DDAF95}"/>
              </a:ext>
            </a:extLst>
          </p:cNvPr>
          <p:cNvSpPr/>
          <p:nvPr/>
        </p:nvSpPr>
        <p:spPr>
          <a:xfrm>
            <a:off x="4850606" y="1918098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CA296-9FE3-FFFF-1EB5-DFF5CBDA5251}"/>
              </a:ext>
            </a:extLst>
          </p:cNvPr>
          <p:cNvSpPr/>
          <p:nvPr/>
        </p:nvSpPr>
        <p:spPr>
          <a:xfrm>
            <a:off x="4850606" y="2877046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5815B3-B307-635A-E8E7-3A70E7053F2E}"/>
              </a:ext>
            </a:extLst>
          </p:cNvPr>
          <p:cNvSpPr/>
          <p:nvPr/>
        </p:nvSpPr>
        <p:spPr>
          <a:xfrm>
            <a:off x="4850606" y="3835995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D0C50A-B413-D01F-337D-13E8876FFDAE}"/>
              </a:ext>
            </a:extLst>
          </p:cNvPr>
          <p:cNvSpPr/>
          <p:nvPr/>
        </p:nvSpPr>
        <p:spPr>
          <a:xfrm>
            <a:off x="4850606" y="4794944"/>
            <a:ext cx="299699" cy="707231"/>
          </a:xfrm>
          <a:prstGeom prst="rect">
            <a:avLst/>
          </a:prstGeom>
          <a:solidFill>
            <a:srgbClr val="059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100" b="1" dirty="0"/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4C1919-A44E-E4DB-25E2-C1E6FA8A0B12}"/>
              </a:ext>
            </a:extLst>
          </p:cNvPr>
          <p:cNvSpPr/>
          <p:nvPr/>
        </p:nvSpPr>
        <p:spPr>
          <a:xfrm>
            <a:off x="864394" y="1918098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x-none" b="1" dirty="0">
                <a:solidFill>
                  <a:schemeClr val="tx1"/>
                </a:solidFill>
              </a:rPr>
              <a:t>ersonal </a:t>
            </a:r>
            <a:r>
              <a:rPr lang="x-none" b="1" dirty="0" smtClean="0">
                <a:solidFill>
                  <a:schemeClr val="tx1"/>
                </a:solidFill>
              </a:rPr>
              <a:t>Savings</a:t>
            </a:r>
            <a:endParaRPr lang="x-none" sz="105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72A9F-288A-3E2E-5EB7-34DC2736B510}"/>
              </a:ext>
            </a:extLst>
          </p:cNvPr>
          <p:cNvSpPr/>
          <p:nvPr/>
        </p:nvSpPr>
        <p:spPr>
          <a:xfrm>
            <a:off x="864394" y="2877046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Fixed Deposit</a:t>
            </a:r>
          </a:p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75D112-9E8F-F936-66AF-B0BAEE932075}"/>
              </a:ext>
            </a:extLst>
          </p:cNvPr>
          <p:cNvSpPr/>
          <p:nvPr/>
        </p:nvSpPr>
        <p:spPr>
          <a:xfrm>
            <a:off x="864394" y="3835994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Pension Scheme</a:t>
            </a:r>
          </a:p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DC3A8-6948-41A7-9655-4DFFCE9FD112}"/>
              </a:ext>
            </a:extLst>
          </p:cNvPr>
          <p:cNvSpPr/>
          <p:nvPr/>
        </p:nvSpPr>
        <p:spPr>
          <a:xfrm>
            <a:off x="864394" y="4794944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Monthly Profit Deposit</a:t>
            </a:r>
          </a:p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685F30-F930-54CB-E181-1BC85FD1E02A}"/>
              </a:ext>
            </a:extLst>
          </p:cNvPr>
          <p:cNvSpPr/>
          <p:nvPr/>
        </p:nvSpPr>
        <p:spPr>
          <a:xfrm>
            <a:off x="5286037" y="1918097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Loan Insurance </a:t>
            </a:r>
            <a:r>
              <a:rPr lang="x-none" b="1" dirty="0" smtClean="0">
                <a:solidFill>
                  <a:schemeClr val="tx1"/>
                </a:solidFill>
              </a:rPr>
              <a:t>Savings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9EA57-8F25-2F3F-5C29-C638075FE136}"/>
              </a:ext>
            </a:extLst>
          </p:cNvPr>
          <p:cNvSpPr/>
          <p:nvPr/>
        </p:nvSpPr>
        <p:spPr>
          <a:xfrm>
            <a:off x="5286037" y="2877046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Two Years Saving Deposit</a:t>
            </a:r>
          </a:p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95E39-1314-9A2A-61F7-73E81CA13557}"/>
              </a:ext>
            </a:extLst>
          </p:cNvPr>
          <p:cNvSpPr/>
          <p:nvPr/>
        </p:nvSpPr>
        <p:spPr>
          <a:xfrm>
            <a:off x="5286036" y="3835993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Family Welfare Saving Deposit</a:t>
            </a:r>
          </a:p>
          <a:p>
            <a:pPr algn="ctr"/>
            <a:endParaRPr lang="x-none" sz="12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E1CE27-16E2-F1B0-99A5-E46AD95EE83B}"/>
              </a:ext>
            </a:extLst>
          </p:cNvPr>
          <p:cNvSpPr/>
          <p:nvPr/>
        </p:nvSpPr>
        <p:spPr>
          <a:xfrm>
            <a:off x="5286036" y="4794944"/>
            <a:ext cx="3428999" cy="70723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Double in 9 Years</a:t>
            </a:r>
          </a:p>
          <a:p>
            <a:pPr algn="ctr"/>
            <a:endParaRPr lang="x-non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44254-CAFE-D9C6-1C15-0431E16EA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x-none" sz="2100" dirty="0"/>
              <a:t>Awards and recognitions</a:t>
            </a:r>
          </a:p>
        </p:txBody>
      </p:sp>
      <p:pic>
        <p:nvPicPr>
          <p:cNvPr id="24580" name="Picture 4" descr="Home - Welcome to ICMAB">
            <a:extLst>
              <a:ext uri="{FF2B5EF4-FFF2-40B4-BE49-F238E27FC236}">
                <a16:creationId xmlns:a16="http://schemas.microsoft.com/office/drawing/2014/main" id="{B43C1DCD-1E82-B3EB-ED95-CDCD134C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4" y="2048924"/>
            <a:ext cx="948465" cy="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5DE291-1586-0A97-E69D-EE8A14F2AFFC}"/>
              </a:ext>
            </a:extLst>
          </p:cNvPr>
          <p:cNvSpPr/>
          <p:nvPr/>
        </p:nvSpPr>
        <p:spPr>
          <a:xfrm>
            <a:off x="1499461" y="1902209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ICMAB Best </a:t>
            </a:r>
            <a:r>
              <a:rPr lang="da-DK" b="1" dirty="0" err="1">
                <a:solidFill>
                  <a:schemeClr val="tx1"/>
                </a:solidFill>
              </a:rPr>
              <a:t>Corporate</a:t>
            </a:r>
            <a:r>
              <a:rPr lang="da-DK" b="1" dirty="0">
                <a:solidFill>
                  <a:schemeClr val="tx1"/>
                </a:solidFill>
              </a:rPr>
              <a:t> Award 2014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6C145-999C-DD7E-11F7-613C0FAAD872}"/>
              </a:ext>
            </a:extLst>
          </p:cNvPr>
          <p:cNvSpPr/>
          <p:nvPr/>
        </p:nvSpPr>
        <p:spPr>
          <a:xfrm>
            <a:off x="1499461" y="2627855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MCCI Centenary award 2014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1683E-323C-40E3-6655-85C4A4E3AFE7}"/>
              </a:ext>
            </a:extLst>
          </p:cNvPr>
          <p:cNvSpPr/>
          <p:nvPr/>
        </p:nvSpPr>
        <p:spPr>
          <a:xfrm>
            <a:off x="1499461" y="3353505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</a:t>
            </a:r>
            <a:r>
              <a:rPr lang="x-none" b="1" dirty="0">
                <a:solidFill>
                  <a:schemeClr val="tx1"/>
                </a:solidFill>
              </a:rPr>
              <a:t>obel Peace Prize 2006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708A0-9325-17FF-6132-A88667B5052A}"/>
              </a:ext>
            </a:extLst>
          </p:cNvPr>
          <p:cNvSpPr/>
          <p:nvPr/>
        </p:nvSpPr>
        <p:spPr>
          <a:xfrm>
            <a:off x="1499461" y="4079154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Petersberg Prize 2006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56C3E-C007-9AAA-E915-59A59E3D3886}"/>
              </a:ext>
            </a:extLst>
          </p:cNvPr>
          <p:cNvSpPr/>
          <p:nvPr/>
        </p:nvSpPr>
        <p:spPr>
          <a:xfrm>
            <a:off x="1499463" y="4804800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Gandhi Peace Prize 2000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C1AFF-5FF0-EF9B-F766-02CDDDA519B2}"/>
              </a:ext>
            </a:extLst>
          </p:cNvPr>
          <p:cNvSpPr/>
          <p:nvPr/>
        </p:nvSpPr>
        <p:spPr>
          <a:xfrm>
            <a:off x="5642497" y="1902209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World Habitat Award 1997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F8EB5-5283-E550-C091-FBEB0F05FB61}"/>
              </a:ext>
            </a:extLst>
          </p:cNvPr>
          <p:cNvSpPr/>
          <p:nvPr/>
        </p:nvSpPr>
        <p:spPr>
          <a:xfrm>
            <a:off x="5642497" y="2627855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</a:t>
            </a:r>
            <a:r>
              <a:rPr lang="x-none" b="1" dirty="0">
                <a:solidFill>
                  <a:schemeClr val="tx1"/>
                </a:solidFill>
              </a:rPr>
              <a:t>un Abdul Razak Award 1994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FEF1E-370A-6101-FBE5-B7A1BBEAA2FC}"/>
              </a:ext>
            </a:extLst>
          </p:cNvPr>
          <p:cNvSpPr/>
          <p:nvPr/>
        </p:nvSpPr>
        <p:spPr>
          <a:xfrm>
            <a:off x="5642497" y="3353505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>
                <a:solidFill>
                  <a:schemeClr val="tx1"/>
                </a:solidFill>
              </a:rPr>
              <a:t>Indepedence</a:t>
            </a:r>
            <a:r>
              <a:rPr lang="da-DK" b="1" dirty="0">
                <a:solidFill>
                  <a:schemeClr val="tx1"/>
                </a:solidFill>
              </a:rPr>
              <a:t> Day Award 1994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EC83C9-4E49-CF19-BDBB-729ADBCDC102}"/>
              </a:ext>
            </a:extLst>
          </p:cNvPr>
          <p:cNvSpPr/>
          <p:nvPr/>
        </p:nvSpPr>
        <p:spPr>
          <a:xfrm>
            <a:off x="5642497" y="4079154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King Badouin International Development Prize 1993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E3149-7EA0-BE59-A846-1FFCA8136BDA}"/>
              </a:ext>
            </a:extLst>
          </p:cNvPr>
          <p:cNvSpPr/>
          <p:nvPr/>
        </p:nvSpPr>
        <p:spPr>
          <a:xfrm>
            <a:off x="5642499" y="4804800"/>
            <a:ext cx="3072539" cy="588921"/>
          </a:xfrm>
          <a:prstGeom prst="rect">
            <a:avLst/>
          </a:prstGeom>
          <a:noFill/>
          <a:ln>
            <a:solidFill>
              <a:srgbClr val="059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Aga Khan Award for Architecture 1989</a:t>
            </a:r>
          </a:p>
        </p:txBody>
      </p:sp>
      <p:pic>
        <p:nvPicPr>
          <p:cNvPr id="24584" name="Picture 8" descr="Metropolitan Chamber of Commerce &amp; Industry, Dhaka (MCCI)">
            <a:extLst>
              <a:ext uri="{FF2B5EF4-FFF2-40B4-BE49-F238E27FC236}">
                <a16:creationId xmlns:a16="http://schemas.microsoft.com/office/drawing/2014/main" id="{96578F57-C4F5-B9E6-1A6A-CB2FA85C9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8" y="2636512"/>
            <a:ext cx="1026521" cy="5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WHO, Greta or press watchdogs for Nobel Peace Prize?">
            <a:extLst>
              <a:ext uri="{FF2B5EF4-FFF2-40B4-BE49-F238E27FC236}">
                <a16:creationId xmlns:a16="http://schemas.microsoft.com/office/drawing/2014/main" id="{9034056C-9820-DF56-BDE9-DEB1CBAE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9" y="3342358"/>
            <a:ext cx="611215" cy="6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Awards – Grameen Bank">
            <a:extLst>
              <a:ext uri="{FF2B5EF4-FFF2-40B4-BE49-F238E27FC236}">
                <a16:creationId xmlns:a16="http://schemas.microsoft.com/office/drawing/2014/main" id="{5DCA7FB0-4159-71CF-4FEA-9F0F0298A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4746" r="18048" b="23252"/>
          <a:stretch/>
        </p:blipFill>
        <p:spPr bwMode="auto">
          <a:xfrm>
            <a:off x="585966" y="4100530"/>
            <a:ext cx="706627" cy="6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Gandhi Peace Award - Wikipedia">
            <a:extLst>
              <a:ext uri="{FF2B5EF4-FFF2-40B4-BE49-F238E27FC236}">
                <a16:creationId xmlns:a16="http://schemas.microsoft.com/office/drawing/2014/main" id="{AB51286E-283B-AB4A-2174-68BD4E7F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9" y="4793479"/>
            <a:ext cx="748439" cy="7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World Habitat Awards 2022 - Contest Watchers">
            <a:extLst>
              <a:ext uri="{FF2B5EF4-FFF2-40B4-BE49-F238E27FC236}">
                <a16:creationId xmlns:a16="http://schemas.microsoft.com/office/drawing/2014/main" id="{8BA608C6-9EDD-CD13-67D6-D963ED9FC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3187"/>
          <a:stretch/>
        </p:blipFill>
        <p:spPr bwMode="auto">
          <a:xfrm>
            <a:off x="4694032" y="1846611"/>
            <a:ext cx="879019" cy="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 descr="Malaysia Flag | Download National Flag of Malaysia">
            <a:extLst>
              <a:ext uri="{FF2B5EF4-FFF2-40B4-BE49-F238E27FC236}">
                <a16:creationId xmlns:a16="http://schemas.microsoft.com/office/drawing/2014/main" id="{6F2B7064-7ECD-8078-A593-8FDEB711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1" y="2714184"/>
            <a:ext cx="879019" cy="4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 descr="Bangladesh Govt. Logo Vector (.AI) Free Download">
            <a:extLst>
              <a:ext uri="{FF2B5EF4-FFF2-40B4-BE49-F238E27FC236}">
                <a16:creationId xmlns:a16="http://schemas.microsoft.com/office/drawing/2014/main" id="{7EFE1BA3-4976-ACAD-3A49-E3633085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0" y="3390220"/>
            <a:ext cx="588921" cy="5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 descr="Belgium Flag Colours – Flags Web">
            <a:extLst>
              <a:ext uri="{FF2B5EF4-FFF2-40B4-BE49-F238E27FC236}">
                <a16:creationId xmlns:a16="http://schemas.microsoft.com/office/drawing/2014/main" id="{3EF9EDF6-DD95-0555-CC66-210F35A2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69" y="4138501"/>
            <a:ext cx="706627" cy="4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26" descr="Switzerland Flag Vector Graphic Rectangle Swiss Flag Illustration  Switzerland Country Flag Is A Symbol Of Freedom Patriotism And Independence  Stock Illustration - Download Image Now - iStock">
            <a:extLst>
              <a:ext uri="{FF2B5EF4-FFF2-40B4-BE49-F238E27FC236}">
                <a16:creationId xmlns:a16="http://schemas.microsoft.com/office/drawing/2014/main" id="{20598E5F-54F0-7CB2-C1B7-E188AC7A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1" y="4845588"/>
            <a:ext cx="879019" cy="5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1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Branch and staff is honored with a “Star” for the highest possible performance in a specific field.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GB Star achievement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Grameen Bank profil picture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363" y="244475"/>
            <a:ext cx="12906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10"/>
          <p:cNvSpPr/>
          <p:nvPr/>
        </p:nvSpPr>
        <p:spPr>
          <a:xfrm>
            <a:off x="349251" y="960756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199" y="2209800"/>
          <a:ext cx="7543801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100% repayment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Earning profit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More deposit than loan outstanding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Violet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100% 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100% of borrowers</a:t>
                      </a:r>
                      <a:r>
                        <a:rPr lang="en-US" baseline="0" dirty="0" smtClean="0"/>
                        <a:t> over the poverty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7467600" y="2819400"/>
            <a:ext cx="609600" cy="533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467600" y="3505200"/>
            <a:ext cx="6096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467600" y="4114800"/>
            <a:ext cx="609600" cy="53340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467600" y="4724400"/>
            <a:ext cx="609600" cy="533400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467600" y="5334000"/>
            <a:ext cx="6096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20967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disaster Management policies and practices.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0668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Natural disaster and manmade disaster is one of the risks in the microfinance sector.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Grameen</a:t>
            </a:r>
            <a:r>
              <a:rPr lang="en-US" sz="4400" dirty="0" smtClean="0">
                <a:solidFill>
                  <a:schemeClr val="tx1"/>
                </a:solidFill>
              </a:rPr>
              <a:t> Bank have an efficient and effective disaster policy. 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Grameen</a:t>
            </a:r>
            <a:r>
              <a:rPr lang="en-US" sz="4400" dirty="0" smtClean="0">
                <a:solidFill>
                  <a:schemeClr val="tx1"/>
                </a:solidFill>
              </a:rPr>
              <a:t> Bank has created disaster management fund called </a:t>
            </a:r>
            <a:r>
              <a:rPr lang="en-US" sz="4400" dirty="0">
                <a:solidFill>
                  <a:schemeClr val="tx1"/>
                </a:solidFill>
              </a:rPr>
              <a:t>R</a:t>
            </a:r>
            <a:r>
              <a:rPr lang="en-US" sz="4400" dirty="0" smtClean="0">
                <a:solidFill>
                  <a:schemeClr val="tx1"/>
                </a:solidFill>
              </a:rPr>
              <a:t>ehabilitation Fund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Transfer of entire revenue profit from 1997-2005 in order to comply with the requirement for tax exemption allowed by the ministry of Finance.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Rehabilitation fund created 21.8 million BDT 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u="sng" dirty="0" smtClean="0">
                <a:solidFill>
                  <a:schemeClr val="tx1"/>
                </a:solidFill>
              </a:rPr>
              <a:t>Disaster Management: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Freezing loans,  Transfer people at safe places, Provide food, Work Medical team, Vaccination for livestock, Workshop for psychological motivation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349251" y="8686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70538" y="7938"/>
            <a:ext cx="3573462" cy="6858000"/>
            <a:chOff x="5570538" y="7938"/>
            <a:chExt cx="3573462" cy="6858000"/>
          </a:xfrm>
        </p:grpSpPr>
        <p:pic>
          <p:nvPicPr>
            <p:cNvPr id="14350" name="Picture 14" descr="Grameen Bank profil picture .jpg"/>
            <p:cNvPicPr>
              <a:picLocks noChangeAspect="1"/>
            </p:cNvPicPr>
            <p:nvPr/>
          </p:nvPicPr>
          <p:blipFill>
            <a:blip r:embed="rId2">
              <a:lum bright="44000"/>
            </a:blip>
            <a:srcRect l="20473" r="54753" b="31712"/>
            <a:stretch>
              <a:fillRect/>
            </a:stretch>
          </p:blipFill>
          <p:spPr bwMode="auto">
            <a:xfrm>
              <a:off x="5849938" y="7938"/>
              <a:ext cx="3294062" cy="68580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4351" name="Picture 7" descr="32014829.jpg"/>
            <p:cNvPicPr>
              <a:picLocks noChangeAspect="1"/>
            </p:cNvPicPr>
            <p:nvPr/>
          </p:nvPicPr>
          <p:blipFill>
            <a:blip r:embed="rId3">
              <a:lum bright="44000"/>
            </a:blip>
            <a:srcRect r="3813"/>
            <a:stretch>
              <a:fillRect/>
            </a:stretch>
          </p:blipFill>
          <p:spPr bwMode="auto">
            <a:xfrm>
              <a:off x="5570538" y="4090988"/>
              <a:ext cx="3559175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0068" name="Text Box 8"/>
          <p:cNvSpPr txBox="1">
            <a:spLocks noChangeArrowheads="1"/>
          </p:cNvSpPr>
          <p:nvPr/>
        </p:nvSpPr>
        <p:spPr bwMode="auto">
          <a:xfrm>
            <a:off x="1016000" y="152400"/>
            <a:ext cx="7315200" cy="4794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Special Programs of Grameen Bank</a:t>
            </a:r>
          </a:p>
        </p:txBody>
      </p:sp>
      <p:sp>
        <p:nvSpPr>
          <p:cNvPr id="1240070" name="Text Box 5"/>
          <p:cNvSpPr txBox="1">
            <a:spLocks noChangeArrowheads="1"/>
          </p:cNvSpPr>
          <p:nvPr/>
        </p:nvSpPr>
        <p:spPr bwMode="auto">
          <a:xfrm>
            <a:off x="541338" y="1219200"/>
            <a:ext cx="8467725" cy="79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Clr>
                <a:srgbClr val="A50021"/>
              </a:buClr>
              <a:buSzPct val="65000"/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At the death of the borrower or husband, entire outstanding amount of the loan is paid off.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1338" y="849313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Loan Insurance Saving Fund (premium refundable)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163" y="2122488"/>
            <a:ext cx="444224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Life Insurance Program (premium free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)</a:t>
            </a:r>
          </a:p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163" y="2397125"/>
            <a:ext cx="6192837" cy="400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indent="-3460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65000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International Scholarship International Scholarship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2884488"/>
            <a:ext cx="25828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Scholarship Program 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471488" y="3203575"/>
            <a:ext cx="67611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indent="-577850" ea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FF6600"/>
              </a:buClr>
              <a:buSzPct val="50000"/>
              <a:buFont typeface="Wingdings" pitchFamily="2" charset="2"/>
              <a:buChar char="&amp;"/>
            </a:pPr>
            <a:r>
              <a:rPr lang="en-US" b="1">
                <a:latin typeface="Calibri" pitchFamily="34" charset="0"/>
              </a:rPr>
              <a:t>Scholarships are given 50% to girls, remaining to all.</a:t>
            </a:r>
          </a:p>
          <a:p>
            <a:pPr marL="577850" indent="-577850" ea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FF6600"/>
              </a:buClr>
              <a:buSzPct val="50000"/>
              <a:buFont typeface="Wingdings" pitchFamily="2" charset="2"/>
              <a:buChar char="&amp;"/>
            </a:pPr>
            <a:r>
              <a:rPr lang="en-US" b="1">
                <a:latin typeface="Calibri" pitchFamily="34" charset="0"/>
              </a:rPr>
              <a:t>Over 27,000 children received scholarship each year.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000" y="4006850"/>
            <a:ext cx="30829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International Scholarship.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346075" y="4379913"/>
            <a:ext cx="7329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indent="-577850" ea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FF6600"/>
              </a:buClr>
              <a:buSzPct val="50000"/>
              <a:buFont typeface="Wingdings" pitchFamily="2" charset="2"/>
              <a:buChar char="&amp;"/>
            </a:pPr>
            <a:r>
              <a:rPr lang="en-US" b="1">
                <a:latin typeface="Calibri" pitchFamily="34" charset="0"/>
              </a:rPr>
              <a:t>Ewha Women University (S.Korea), Khazanah Asia, (Malaysia), Glass glow Caledonian University (UK) and Asian University for Women(Bangladesh).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375" y="5489575"/>
            <a:ext cx="23002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Nursing Education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475" y="5891213"/>
            <a:ext cx="7689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Each year 40 girls from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Grameen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borrowers family 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enrol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at GCCN.</a:t>
            </a: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4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8" grpId="0" animBg="1" autoUpdateAnimBg="0"/>
      <p:bldP spid="1240070" grpId="0" build="p" advAuto="100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355725" y="457200"/>
            <a:ext cx="8855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Grameen Bank Project was born at the village Zobra1976</a:t>
            </a:r>
            <a:endParaRPr lang="en-US" sz="2400">
              <a:latin typeface="Avenir Book"/>
              <a:ea typeface="Avenir Book"/>
              <a:cs typeface="Avenir Book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2963" y="4341813"/>
            <a:ext cx="56530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>
                <a:latin typeface="Avenir Book"/>
              </a:rPr>
              <a:t>In October 1983, Grameen Bank was established as an independent financial institution through a special act passed by the parliament.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81213" y="1425575"/>
            <a:ext cx="6430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venir Book"/>
                <a:ea typeface="Avenir Book"/>
                <a:cs typeface="Avenir Book"/>
              </a:rPr>
              <a:t> 1976-1979 : Economic Research and Action project. </a:t>
            </a:r>
          </a:p>
          <a:p>
            <a:r>
              <a:rPr lang="en-US" dirty="0">
                <a:latin typeface="Avenir Book"/>
                <a:ea typeface="Avenir Book"/>
                <a:cs typeface="Avenir Book"/>
              </a:rPr>
              <a:t>	Project held under the Chittagong University.</a:t>
            </a:r>
          </a:p>
          <a:p>
            <a:r>
              <a:rPr lang="en-US" dirty="0">
                <a:latin typeface="Avenir Book"/>
                <a:ea typeface="Avenir Book"/>
                <a:cs typeface="Avenir Book"/>
              </a:rPr>
              <a:t>	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82963" y="2801938"/>
            <a:ext cx="53832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venir Book"/>
                <a:ea typeface="Avenir Book"/>
                <a:cs typeface="Avenir Book"/>
              </a:rPr>
              <a:t>1979-1983 : Pilot project.</a:t>
            </a:r>
          </a:p>
          <a:p>
            <a:r>
              <a:rPr lang="en-US">
                <a:latin typeface="Avenir Book"/>
                <a:ea typeface="Avenir Book"/>
                <a:cs typeface="Avenir Book"/>
              </a:rPr>
              <a:t>Under the Central Bank of Bangladesh. </a:t>
            </a:r>
          </a:p>
          <a:p>
            <a:r>
              <a:rPr lang="en-US" sz="1600">
                <a:latin typeface="Avenir Book"/>
                <a:ea typeface="Avenir Book"/>
                <a:cs typeface="Avenir Book"/>
              </a:rPr>
              <a:t>At the time part of other state owned commercial banks.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70538" y="7938"/>
            <a:ext cx="3573462" cy="6858000"/>
            <a:chOff x="5570538" y="7938"/>
            <a:chExt cx="3573462" cy="6858000"/>
          </a:xfrm>
        </p:grpSpPr>
        <p:pic>
          <p:nvPicPr>
            <p:cNvPr id="15368" name="Picture 14" descr="Grameen Bank profil picture .jpg"/>
            <p:cNvPicPr>
              <a:picLocks noChangeAspect="1"/>
            </p:cNvPicPr>
            <p:nvPr/>
          </p:nvPicPr>
          <p:blipFill>
            <a:blip r:embed="rId2">
              <a:lum bright="44000"/>
            </a:blip>
            <a:srcRect l="20473" r="54753" b="31712"/>
            <a:stretch>
              <a:fillRect/>
            </a:stretch>
          </p:blipFill>
          <p:spPr bwMode="auto">
            <a:xfrm>
              <a:off x="5849938" y="7938"/>
              <a:ext cx="3294062" cy="68580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15369" name="Picture 7" descr="32014829.jpg"/>
            <p:cNvPicPr>
              <a:picLocks noChangeAspect="1"/>
            </p:cNvPicPr>
            <p:nvPr/>
          </p:nvPicPr>
          <p:blipFill>
            <a:blip r:embed="rId3">
              <a:lum bright="44000"/>
            </a:blip>
            <a:srcRect r="3813"/>
            <a:stretch>
              <a:fillRect/>
            </a:stretch>
          </p:blipFill>
          <p:spPr bwMode="auto">
            <a:xfrm>
              <a:off x="5570538" y="4090988"/>
              <a:ext cx="3559175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0068" name="Text Box 8"/>
          <p:cNvSpPr txBox="1">
            <a:spLocks noChangeArrowheads="1"/>
          </p:cNvSpPr>
          <p:nvPr/>
        </p:nvSpPr>
        <p:spPr bwMode="auto">
          <a:xfrm>
            <a:off x="214313" y="234950"/>
            <a:ext cx="8715375" cy="4794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Social awareness and social audit program.</a:t>
            </a:r>
          </a:p>
        </p:txBody>
      </p:sp>
      <p:sp>
        <p:nvSpPr>
          <p:cNvPr id="1240070" name="Text Box 5"/>
          <p:cNvSpPr txBox="1">
            <a:spLocks noChangeArrowheads="1"/>
          </p:cNvSpPr>
          <p:nvPr/>
        </p:nvSpPr>
        <p:spPr bwMode="auto">
          <a:xfrm>
            <a:off x="676275" y="1679575"/>
            <a:ext cx="8467725" cy="1392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Clr>
                <a:srgbClr val="A50021"/>
              </a:buClr>
              <a:buSzPct val="65000"/>
            </a:pPr>
            <a:r>
              <a:rPr lang="en-US" sz="2400" dirty="0">
                <a:latin typeface="Calibri" pitchFamily="34" charset="0"/>
              </a:rPr>
              <a:t>     Social awareness, motivational &amp; development program. For socio economic development </a:t>
            </a:r>
            <a:r>
              <a:rPr lang="en-US" sz="2400" dirty="0" err="1">
                <a:latin typeface="Calibri" pitchFamily="34" charset="0"/>
              </a:rPr>
              <a:t>Grameen</a:t>
            </a:r>
            <a:r>
              <a:rPr lang="en-US" sz="2400" dirty="0">
                <a:latin typeface="Calibri" pitchFamily="34" charset="0"/>
              </a:rPr>
              <a:t> borrowers are following </a:t>
            </a:r>
            <a:r>
              <a:rPr lang="en-US" sz="2400" dirty="0" smtClean="0">
                <a:latin typeface="Calibri" pitchFamily="34" charset="0"/>
              </a:rPr>
              <a:t>18 </a:t>
            </a:r>
            <a:r>
              <a:rPr lang="en-US" sz="2400" dirty="0">
                <a:latin typeface="Calibri" pitchFamily="34" charset="0"/>
              </a:rPr>
              <a:t>Decisions.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41338" y="1071563"/>
            <a:ext cx="7315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Eighteen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decision.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75" y="3386138"/>
            <a:ext cx="5944256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12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Indicators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(Social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impact)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163" y="4243388"/>
            <a:ext cx="8050212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+mn-cs"/>
              </a:rPr>
              <a:t>Grameen</a:t>
            </a:r>
            <a:r>
              <a:rPr lang="en-US" sz="2400" dirty="0">
                <a:latin typeface="+mn-lt"/>
                <a:cs typeface="+mn-cs"/>
              </a:rPr>
              <a:t> has an effective social audit system. It has developed </a:t>
            </a:r>
            <a:r>
              <a:rPr lang="en-US" sz="2400" dirty="0" smtClean="0">
                <a:latin typeface="+mn-lt"/>
                <a:cs typeface="+mn-cs"/>
              </a:rPr>
              <a:t>12 </a:t>
            </a:r>
            <a:r>
              <a:rPr lang="en-US" sz="2400" dirty="0">
                <a:latin typeface="+mn-lt"/>
                <a:cs typeface="+mn-cs"/>
              </a:rPr>
              <a:t>indicators to measure the impact of its operation.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6075" indent="-346075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65000"/>
              <a:buFont typeface="Wingdings" pitchFamily="2" charset="2"/>
              <a:buChar char="l"/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40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8" grpId="0" animBg="1" autoUpdateAnimBg="0"/>
      <p:bldP spid="1240070" grpId="0" build="p" advAuto="100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914400"/>
            <a:ext cx="8786813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Future plan of </a:t>
            </a:r>
            <a:r>
              <a:rPr lang="en-US" dirty="0" err="1" smtClean="0"/>
              <a:t>Grameen</a:t>
            </a:r>
            <a:r>
              <a:rPr lang="en-US" dirty="0" smtClean="0"/>
              <a:t> Bank.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05000"/>
            <a:ext cx="8229600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Graduate Member and Second Generation Banking.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Create Young Entrepreneurs from the family.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Introduce Digital Banking.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Large Scale Investment.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Sustainable Development to the family.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Hygienic, Healthier and Happy family.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9220" name="Picture 3" descr="Grameen Bank profil picture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363" y="0"/>
            <a:ext cx="12906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10"/>
          <p:cNvSpPr/>
          <p:nvPr/>
        </p:nvSpPr>
        <p:spPr>
          <a:xfrm>
            <a:off x="349251" y="7162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914400"/>
            <a:ext cx="8786813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Future of Microfinance.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905000"/>
            <a:ext cx="8562975" cy="4495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“</a:t>
            </a:r>
            <a:r>
              <a:rPr lang="en-US" i="1" dirty="0" smtClean="0"/>
              <a:t>Poverty will go to the museum”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			</a:t>
            </a:r>
            <a:r>
              <a:rPr lang="en-US" sz="2800" i="1" dirty="0" smtClean="0"/>
              <a:t>     Prof. Muhammad </a:t>
            </a:r>
            <a:r>
              <a:rPr lang="en-US" sz="2800" i="1" dirty="0" err="1" smtClean="0"/>
              <a:t>Yunus</a:t>
            </a:r>
            <a:endParaRPr lang="en-US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/>
              <a:t>	Microcredit demand will continue until </a:t>
            </a:r>
            <a:r>
              <a:rPr lang="en-US" b="1" i="1" dirty="0" smtClean="0"/>
              <a:t>Zero Poverty</a:t>
            </a:r>
            <a:r>
              <a:rPr lang="en-US" dirty="0" smtClean="0"/>
              <a:t>. After that it will be shaped at new dimension. Financial need for human being will never end, when borrowers will be graduate, then they need upgrade microfinance.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9220" name="Picture 3" descr="Grameen Bank profil picture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3363" y="0"/>
            <a:ext cx="12906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10"/>
          <p:cNvSpPr/>
          <p:nvPr/>
        </p:nvSpPr>
        <p:spPr>
          <a:xfrm>
            <a:off x="349251" y="7162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ndsha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219200"/>
            <a:ext cx="6400800" cy="4419600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438400" y="5500688"/>
            <a:ext cx="369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4000" b="1" i="1">
                <a:solidFill>
                  <a:srgbClr val="009900"/>
                </a:solidFill>
                <a:cs typeface="Arial" charset="0"/>
              </a:rPr>
              <a:t>Thanks All</a:t>
            </a:r>
          </a:p>
        </p:txBody>
      </p:sp>
      <p:sp>
        <p:nvSpPr>
          <p:cNvPr id="4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349251" y="762000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596" y="345757"/>
            <a:ext cx="742000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dirty="0" smtClean="0">
                <a:latin typeface="Arial"/>
                <a:cs typeface="Arial"/>
              </a:rPr>
              <a:t>Where we are </a:t>
            </a:r>
            <a:r>
              <a:rPr lang="en-US" sz="2000" dirty="0" smtClean="0">
                <a:latin typeface="Arial"/>
                <a:cs typeface="Arial"/>
              </a:rPr>
              <a:t>(September,2021)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017" y="1218844"/>
            <a:ext cx="8404782" cy="4025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 txBox="1"/>
          <p:nvPr/>
        </p:nvSpPr>
        <p:spPr>
          <a:xfrm>
            <a:off x="578288" y="3786190"/>
            <a:ext cx="8061325" cy="2459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BD0202"/>
                </a:solidFill>
                <a:latin typeface="Calibri"/>
                <a:cs typeface="Calibri"/>
              </a:rPr>
              <a:t>Name: </a:t>
            </a:r>
            <a:r>
              <a:rPr sz="1600" b="1" dirty="0">
                <a:latin typeface="Calibri"/>
                <a:cs typeface="Calibri"/>
              </a:rPr>
              <a:t>GRAMEEN</a:t>
            </a:r>
            <a:r>
              <a:rPr sz="1600" b="1" spc="-10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BANK</a:t>
            </a:r>
            <a:endParaRPr sz="1600" b="1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b="1" spc="-5" dirty="0">
                <a:solidFill>
                  <a:srgbClr val="BD0202"/>
                </a:solidFill>
                <a:latin typeface="Calibri"/>
                <a:cs typeface="Calibri"/>
              </a:rPr>
              <a:t>Country:</a:t>
            </a:r>
            <a:r>
              <a:rPr sz="1600" b="1" spc="-90" dirty="0">
                <a:solidFill>
                  <a:srgbClr val="BD0202"/>
                </a:solidFill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Bangladesh</a:t>
            </a:r>
            <a:endParaRPr sz="1600" b="1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b="1" spc="-5" dirty="0">
                <a:solidFill>
                  <a:srgbClr val="BD0202"/>
                </a:solidFill>
                <a:latin typeface="Calibri"/>
                <a:cs typeface="Calibri"/>
              </a:rPr>
              <a:t>Creation: </a:t>
            </a:r>
            <a:r>
              <a:rPr sz="1600" b="1" dirty="0">
                <a:latin typeface="Calibri"/>
                <a:cs typeface="Calibri"/>
              </a:rPr>
              <a:t>1976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>
                <a:latin typeface="Calibri"/>
                <a:cs typeface="Calibri"/>
              </a:rPr>
              <a:t>(</a:t>
            </a:r>
            <a:r>
              <a:rPr sz="1600" b="1" smtClean="0">
                <a:latin typeface="Calibri"/>
                <a:cs typeface="Calibri"/>
              </a:rPr>
              <a:t>informal)</a:t>
            </a:r>
            <a:r>
              <a:rPr lang="en-US" sz="1600" b="1" dirty="0" smtClean="0">
                <a:latin typeface="Calibri"/>
                <a:cs typeface="Calibri"/>
              </a:rPr>
              <a:t>1979 (pilot) &amp; 1983(Formal)</a:t>
            </a:r>
            <a:endParaRPr sz="1600" b="1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b="1" dirty="0">
                <a:solidFill>
                  <a:srgbClr val="BD0202"/>
                </a:solidFill>
                <a:latin typeface="Calibri"/>
                <a:cs typeface="Calibri"/>
              </a:rPr>
              <a:t>Founder</a:t>
            </a:r>
            <a:r>
              <a:rPr sz="1600" b="1">
                <a:solidFill>
                  <a:srgbClr val="BD0202"/>
                </a:solidFill>
                <a:latin typeface="Calibri"/>
                <a:cs typeface="Calibri"/>
              </a:rPr>
              <a:t>: </a:t>
            </a:r>
            <a:r>
              <a:rPr lang="en-US" sz="1600" b="1" dirty="0" smtClean="0">
                <a:latin typeface="Calibri"/>
                <a:cs typeface="Calibri"/>
              </a:rPr>
              <a:t>Nobel Peace Laureate </a:t>
            </a:r>
            <a:r>
              <a:rPr sz="1600" b="1" smtClean="0">
                <a:latin typeface="Calibri"/>
                <a:cs typeface="Calibri"/>
              </a:rPr>
              <a:t>Prof</a:t>
            </a:r>
            <a:r>
              <a:rPr sz="1600" b="1" dirty="0">
                <a:latin typeface="Calibri"/>
                <a:cs typeface="Calibri"/>
              </a:rPr>
              <a:t>. Muhammad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Yunus</a:t>
            </a:r>
            <a:endParaRPr sz="1600" b="1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400"/>
              </a:spcBef>
            </a:pPr>
            <a:r>
              <a:rPr sz="1600" b="1" spc="-5" dirty="0">
                <a:solidFill>
                  <a:srgbClr val="BD0202"/>
                </a:solidFill>
                <a:latin typeface="Calibri"/>
                <a:cs typeface="Calibri"/>
              </a:rPr>
              <a:t>Deﬁnition: </a:t>
            </a:r>
            <a:r>
              <a:rPr sz="1600" dirty="0">
                <a:latin typeface="Calibri"/>
                <a:cs typeface="Calibri"/>
              </a:rPr>
              <a:t>only collateral free bank in Bangladesh aiming to </a:t>
            </a:r>
            <a:r>
              <a:rPr sz="1600" spc="-5" dirty="0">
                <a:latin typeface="Calibri"/>
                <a:cs typeface="Calibri"/>
              </a:rPr>
              <a:t>diﬀerentiate </a:t>
            </a:r>
            <a:r>
              <a:rPr sz="1600" dirty="0">
                <a:latin typeface="Calibri"/>
                <a:cs typeface="Calibri"/>
              </a:rPr>
              <a:t>from the </a:t>
            </a:r>
            <a:r>
              <a:rPr sz="1600" spc="-5" dirty="0">
                <a:latin typeface="Calibri"/>
                <a:cs typeface="Calibri"/>
              </a:rPr>
              <a:t>traditional </a:t>
            </a:r>
            <a:r>
              <a:rPr sz="1600" dirty="0">
                <a:latin typeface="Calibri"/>
                <a:cs typeface="Calibri"/>
              </a:rPr>
              <a:t>banking methods  by giving microcredit to its members </a:t>
            </a:r>
            <a:r>
              <a:rPr sz="1600" spc="-290" dirty="0">
                <a:latin typeface="Calibri"/>
                <a:cs typeface="Calibri"/>
              </a:rPr>
              <a:t>-­‐            </a:t>
            </a:r>
            <a:r>
              <a:rPr sz="1600" dirty="0">
                <a:latin typeface="Calibri"/>
                <a:cs typeface="Calibri"/>
              </a:rPr>
              <a:t>poor women from Bangladesh’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villages</a:t>
            </a:r>
            <a:endParaRPr sz="1600">
              <a:latin typeface="Calibri"/>
              <a:cs typeface="Calibri"/>
            </a:endParaRPr>
          </a:p>
          <a:p>
            <a:pPr marL="12700" marR="327660">
              <a:lnSpc>
                <a:spcPct val="101200"/>
              </a:lnSpc>
              <a:spcBef>
                <a:spcPts val="300"/>
              </a:spcBef>
            </a:pPr>
            <a:r>
              <a:rPr sz="1600" b="1" spc="-5" dirty="0">
                <a:solidFill>
                  <a:srgbClr val="BD0202"/>
                </a:solidFill>
                <a:latin typeface="Calibri"/>
                <a:cs typeface="Calibri"/>
              </a:rPr>
              <a:t>Goals: </a:t>
            </a:r>
            <a:r>
              <a:rPr sz="1600" dirty="0">
                <a:latin typeface="Calibri"/>
                <a:cs typeface="Calibri"/>
              </a:rPr>
              <a:t>eliminate </a:t>
            </a:r>
            <a:r>
              <a:rPr sz="1600" spc="-5" dirty="0">
                <a:latin typeface="Calibri"/>
                <a:cs typeface="Calibri"/>
              </a:rPr>
              <a:t>exploitation </a:t>
            </a:r>
            <a:r>
              <a:rPr sz="1600" dirty="0">
                <a:latin typeface="Calibri"/>
                <a:cs typeface="Calibri"/>
              </a:rPr>
              <a:t>of moneylenders; create </a:t>
            </a:r>
            <a:r>
              <a:rPr sz="1600" spc="-50" dirty="0">
                <a:latin typeface="Calibri"/>
                <a:cs typeface="Calibri"/>
              </a:rPr>
              <a:t>self-­‐employment; </a:t>
            </a:r>
            <a:r>
              <a:rPr sz="1600" dirty="0">
                <a:latin typeface="Calibri"/>
                <a:cs typeface="Calibri"/>
              </a:rPr>
              <a:t>break the vicious cycle of poverty;  empower and unify </a:t>
            </a:r>
            <a:r>
              <a:rPr sz="1600" spc="-5" dirty="0">
                <a:latin typeface="Calibri"/>
                <a:cs typeface="Calibri"/>
              </a:rPr>
              <a:t>scattered, </a:t>
            </a:r>
            <a:r>
              <a:rPr sz="1600" dirty="0">
                <a:latin typeface="Calibri"/>
                <a:cs typeface="Calibri"/>
              </a:rPr>
              <a:t>marginalized and voiceless people; create good </a:t>
            </a:r>
            <a:r>
              <a:rPr sz="1600" spc="-5" dirty="0">
                <a:latin typeface="Calibri"/>
                <a:cs typeface="Calibri"/>
              </a:rPr>
              <a:t>opportunities </a:t>
            </a:r>
            <a:r>
              <a:rPr sz="1600" dirty="0">
                <a:latin typeface="Calibri"/>
                <a:cs typeface="Calibri"/>
              </a:rPr>
              <a:t>for the next  </a:t>
            </a:r>
            <a:r>
              <a:rPr sz="1600" spc="-5" dirty="0">
                <a:latin typeface="Calibri"/>
                <a:cs typeface="Calibri"/>
              </a:rPr>
              <a:t>generations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3657600" y="3352800"/>
            <a:ext cx="2667000" cy="1298776"/>
          </a:xfrm>
          <a:custGeom>
            <a:avLst/>
            <a:gdLst/>
            <a:ahLst/>
            <a:cxnLst/>
            <a:rect l="l" t="t" r="r" b="b"/>
            <a:pathLst>
              <a:path w="582929" h="598170">
                <a:moveTo>
                  <a:pt x="582704" y="0"/>
                </a:moveTo>
                <a:lnTo>
                  <a:pt x="0" y="597646"/>
                </a:lnTo>
              </a:path>
            </a:pathLst>
          </a:custGeom>
          <a:ln w="25399">
            <a:solidFill>
              <a:srgbClr val="C6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/>
          <p:cNvSpPr txBox="1"/>
          <p:nvPr/>
        </p:nvSpPr>
        <p:spPr>
          <a:xfrm>
            <a:off x="5786446" y="1334071"/>
            <a:ext cx="3071834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 indent="-196850">
              <a:lnSpc>
                <a:spcPct val="100000"/>
              </a:lnSpc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# of 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Branches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:</a:t>
            </a:r>
            <a:r>
              <a:rPr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2568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09550" indent="-19685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# of 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Villages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81676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09550" indent="-19685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# of </a:t>
            </a:r>
            <a:r>
              <a:rPr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Centres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1452078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208915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•	</a:t>
            </a: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# of 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Groups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135417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09550" indent="-19685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# of 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Members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10.22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million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285720" y="1526692"/>
            <a:ext cx="4657455" cy="118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Outstanding loan amount: </a:t>
            </a:r>
            <a:r>
              <a:rPr lang="en-US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1535 million US$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209550" indent="-19685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08915" algn="l"/>
                <a:tab pos="209550" algn="l"/>
              </a:tabLst>
            </a:pPr>
            <a:r>
              <a:rPr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Deposits amount: </a:t>
            </a:r>
            <a:r>
              <a:rPr lang="en-US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2400 m</a:t>
            </a:r>
            <a:r>
              <a:rPr lang="en-US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illion US$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191770" indent="-17907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92405" algn="l"/>
              </a:tabLst>
            </a:pP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Rate of recovery:</a:t>
            </a:r>
            <a:r>
              <a:rPr b="1" spc="-10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spc="-10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	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97.25 %</a:t>
            </a:r>
            <a:endParaRPr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 marL="191770" indent="-17907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92405" algn="l"/>
              </a:tabLst>
            </a:pPr>
            <a:endParaRPr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28"/>
          <p:cNvSpPr/>
          <p:nvPr/>
        </p:nvSpPr>
        <p:spPr>
          <a:xfrm>
            <a:off x="4000497" y="2285992"/>
            <a:ext cx="2232776" cy="884190"/>
          </a:xfrm>
          <a:custGeom>
            <a:avLst/>
            <a:gdLst/>
            <a:ahLst/>
            <a:cxnLst/>
            <a:rect l="l" t="t" r="r" b="b"/>
            <a:pathLst>
              <a:path w="1063625" h="929005">
                <a:moveTo>
                  <a:pt x="1063449" y="928768"/>
                </a:moveTo>
                <a:lnTo>
                  <a:pt x="0" y="0"/>
                </a:lnTo>
              </a:path>
            </a:pathLst>
          </a:custGeom>
          <a:ln w="25399">
            <a:solidFill>
              <a:srgbClr val="C6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349251" y="8686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8"/>
          <p:cNvSpPr/>
          <p:nvPr/>
        </p:nvSpPr>
        <p:spPr>
          <a:xfrm flipH="1">
            <a:off x="6500826" y="2857496"/>
            <a:ext cx="857257" cy="393648"/>
          </a:xfrm>
          <a:custGeom>
            <a:avLst/>
            <a:gdLst/>
            <a:ahLst/>
            <a:cxnLst/>
            <a:rect l="l" t="t" r="r" b="b"/>
            <a:pathLst>
              <a:path w="1063625" h="929005">
                <a:moveTo>
                  <a:pt x="1063449" y="928768"/>
                </a:moveTo>
                <a:lnTo>
                  <a:pt x="0" y="0"/>
                </a:lnTo>
              </a:path>
            </a:pathLst>
          </a:custGeom>
          <a:ln w="25399">
            <a:solidFill>
              <a:srgbClr val="C6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Grameen</a:t>
            </a:r>
            <a:r>
              <a:rPr lang="en-US" dirty="0" smtClean="0"/>
              <a:t> Bank Social Business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44634"/>
              </p:ext>
            </p:extLst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Up Arrow 6"/>
          <p:cNvSpPr/>
          <p:nvPr/>
        </p:nvSpPr>
        <p:spPr>
          <a:xfrm rot="1425947">
            <a:off x="2286000" y="5943600"/>
            <a:ext cx="1371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4953000" y="1066800"/>
            <a:ext cx="16002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349251" y="8686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/>
          <p:nvPr/>
        </p:nvSpPr>
        <p:spPr>
          <a:xfrm>
            <a:off x="3857620" y="1495780"/>
            <a:ext cx="1571636" cy="287020"/>
          </a:xfrm>
          <a:custGeom>
            <a:avLst/>
            <a:gdLst/>
            <a:ahLst/>
            <a:cxnLst/>
            <a:rect l="l" t="t" r="r" b="b"/>
            <a:pathLst>
              <a:path w="1558925" h="287019">
                <a:moveTo>
                  <a:pt x="0" y="0"/>
                </a:moveTo>
                <a:lnTo>
                  <a:pt x="1558925" y="0"/>
                </a:lnTo>
                <a:lnTo>
                  <a:pt x="1558925" y="286753"/>
                </a:lnTo>
                <a:lnTo>
                  <a:pt x="0" y="286753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2"/>
          <p:cNvSpPr/>
          <p:nvPr/>
        </p:nvSpPr>
        <p:spPr>
          <a:xfrm>
            <a:off x="3879465" y="1495780"/>
            <a:ext cx="1558925" cy="287020"/>
          </a:xfrm>
          <a:custGeom>
            <a:avLst/>
            <a:gdLst/>
            <a:ahLst/>
            <a:cxnLst/>
            <a:rect l="l" t="t" r="r" b="b"/>
            <a:pathLst>
              <a:path w="1558925" h="287019">
                <a:moveTo>
                  <a:pt x="0" y="0"/>
                </a:moveTo>
                <a:lnTo>
                  <a:pt x="1558919" y="0"/>
                </a:lnTo>
                <a:lnTo>
                  <a:pt x="1558919" y="286755"/>
                </a:lnTo>
                <a:lnTo>
                  <a:pt x="0" y="28675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/>
          <p:cNvSpPr txBox="1"/>
          <p:nvPr/>
        </p:nvSpPr>
        <p:spPr>
          <a:xfrm>
            <a:off x="3786183" y="1483080"/>
            <a:ext cx="1664908" cy="2802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26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r>
              <a:rPr sz="16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14"/>
          <p:cNvSpPr/>
          <p:nvPr/>
        </p:nvSpPr>
        <p:spPr>
          <a:xfrm>
            <a:off x="3624360" y="2277691"/>
            <a:ext cx="2090648" cy="399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1"/>
          <p:cNvSpPr/>
          <p:nvPr/>
        </p:nvSpPr>
        <p:spPr>
          <a:xfrm>
            <a:off x="3286116" y="3096485"/>
            <a:ext cx="2560319" cy="399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/>
          <p:cNvSpPr/>
          <p:nvPr/>
        </p:nvSpPr>
        <p:spPr>
          <a:xfrm>
            <a:off x="3337886" y="2903245"/>
            <a:ext cx="2448560" cy="215265"/>
          </a:xfrm>
          <a:custGeom>
            <a:avLst/>
            <a:gdLst/>
            <a:ahLst/>
            <a:cxnLst/>
            <a:rect l="l" t="t" r="r" b="b"/>
            <a:pathLst>
              <a:path w="2448560" h="215264">
                <a:moveTo>
                  <a:pt x="0" y="0"/>
                </a:moveTo>
                <a:lnTo>
                  <a:pt x="2448001" y="0"/>
                </a:lnTo>
                <a:lnTo>
                  <a:pt x="2448001" y="214757"/>
                </a:lnTo>
                <a:lnTo>
                  <a:pt x="0" y="214757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7"/>
          <p:cNvSpPr/>
          <p:nvPr/>
        </p:nvSpPr>
        <p:spPr>
          <a:xfrm>
            <a:off x="3344824" y="2903245"/>
            <a:ext cx="2448560" cy="215265"/>
          </a:xfrm>
          <a:custGeom>
            <a:avLst/>
            <a:gdLst/>
            <a:ahLst/>
            <a:cxnLst/>
            <a:rect l="l" t="t" r="r" b="b"/>
            <a:pathLst>
              <a:path w="2448560" h="215264">
                <a:moveTo>
                  <a:pt x="0" y="0"/>
                </a:moveTo>
                <a:lnTo>
                  <a:pt x="2447998" y="0"/>
                </a:lnTo>
                <a:lnTo>
                  <a:pt x="2447998" y="214753"/>
                </a:lnTo>
                <a:lnTo>
                  <a:pt x="0" y="21475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0"/>
          <p:cNvSpPr/>
          <p:nvPr/>
        </p:nvSpPr>
        <p:spPr>
          <a:xfrm>
            <a:off x="3218925" y="3953078"/>
            <a:ext cx="2880360" cy="288290"/>
          </a:xfrm>
          <a:custGeom>
            <a:avLst/>
            <a:gdLst/>
            <a:ahLst/>
            <a:cxnLst/>
            <a:rect l="l" t="t" r="r" b="b"/>
            <a:pathLst>
              <a:path w="2880360" h="288289">
                <a:moveTo>
                  <a:pt x="0" y="0"/>
                </a:moveTo>
                <a:lnTo>
                  <a:pt x="2879998" y="0"/>
                </a:lnTo>
                <a:lnTo>
                  <a:pt x="2879998" y="287998"/>
                </a:lnTo>
                <a:lnTo>
                  <a:pt x="0" y="287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1"/>
          <p:cNvSpPr/>
          <p:nvPr/>
        </p:nvSpPr>
        <p:spPr>
          <a:xfrm>
            <a:off x="3146894" y="3682532"/>
            <a:ext cx="2996742" cy="332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5"/>
          <p:cNvSpPr/>
          <p:nvPr/>
        </p:nvSpPr>
        <p:spPr>
          <a:xfrm>
            <a:off x="2895647" y="4738253"/>
            <a:ext cx="3528758" cy="3990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1"/>
          <p:cNvSpPr/>
          <p:nvPr/>
        </p:nvSpPr>
        <p:spPr>
          <a:xfrm>
            <a:off x="2950511" y="4542269"/>
            <a:ext cx="3420110" cy="215265"/>
          </a:xfrm>
          <a:custGeom>
            <a:avLst/>
            <a:gdLst/>
            <a:ahLst/>
            <a:cxnLst/>
            <a:rect l="l" t="t" r="r" b="b"/>
            <a:pathLst>
              <a:path w="3420110" h="215264">
                <a:moveTo>
                  <a:pt x="0" y="0"/>
                </a:moveTo>
                <a:lnTo>
                  <a:pt x="3419997" y="0"/>
                </a:lnTo>
                <a:lnTo>
                  <a:pt x="3419997" y="214753"/>
                </a:lnTo>
                <a:lnTo>
                  <a:pt x="0" y="21475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4"/>
          <p:cNvSpPr/>
          <p:nvPr/>
        </p:nvSpPr>
        <p:spPr>
          <a:xfrm>
            <a:off x="1528660" y="5353748"/>
            <a:ext cx="6048375" cy="361268"/>
          </a:xfrm>
          <a:custGeom>
            <a:avLst/>
            <a:gdLst/>
            <a:ahLst/>
            <a:cxnLst/>
            <a:rect l="l" t="t" r="r" b="b"/>
            <a:pathLst>
              <a:path w="6048375" h="250825">
                <a:moveTo>
                  <a:pt x="0" y="0"/>
                </a:moveTo>
                <a:lnTo>
                  <a:pt x="6047994" y="0"/>
                </a:lnTo>
                <a:lnTo>
                  <a:pt x="6047994" y="250760"/>
                </a:lnTo>
                <a:lnTo>
                  <a:pt x="0" y="250760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6"/>
          <p:cNvSpPr txBox="1"/>
          <p:nvPr/>
        </p:nvSpPr>
        <p:spPr>
          <a:xfrm>
            <a:off x="3780563" y="2084438"/>
            <a:ext cx="1762125" cy="351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71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Zonal Oﬃce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(ZO)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Arial"/>
                <a:cs typeface="Arial"/>
              </a:rPr>
              <a:t>8-12 AO at each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ZO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Area Oﬃce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(AO)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Arial"/>
                <a:cs typeface="Arial"/>
              </a:rPr>
              <a:t>8-12 BO at each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Branch Oﬃce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(BO)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Arial"/>
                <a:cs typeface="Arial"/>
              </a:rPr>
              <a:t>60-80 centers at each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4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15"/>
              </a:spcBef>
            </a:pPr>
            <a:r>
              <a:rPr sz="1200" dirty="0">
                <a:latin typeface="Arial"/>
                <a:cs typeface="Arial"/>
              </a:rPr>
              <a:t>6-10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groups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2984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50"/>
          <p:cNvSpPr/>
          <p:nvPr/>
        </p:nvSpPr>
        <p:spPr>
          <a:xfrm>
            <a:off x="4658926" y="2602052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1" y="0"/>
                </a:moveTo>
                <a:lnTo>
                  <a:pt x="0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2"/>
          <p:cNvSpPr/>
          <p:nvPr/>
        </p:nvSpPr>
        <p:spPr>
          <a:xfrm>
            <a:off x="4658926" y="3421557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1" y="0"/>
                </a:moveTo>
                <a:lnTo>
                  <a:pt x="0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4"/>
          <p:cNvSpPr/>
          <p:nvPr/>
        </p:nvSpPr>
        <p:spPr>
          <a:xfrm>
            <a:off x="4658928" y="4241076"/>
            <a:ext cx="1905" cy="301625"/>
          </a:xfrm>
          <a:custGeom>
            <a:avLst/>
            <a:gdLst/>
            <a:ahLst/>
            <a:cxnLst/>
            <a:rect l="l" t="t" r="r" b="b"/>
            <a:pathLst>
              <a:path w="1904" h="301625">
                <a:moveTo>
                  <a:pt x="0" y="0"/>
                </a:moveTo>
                <a:lnTo>
                  <a:pt x="1587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6"/>
          <p:cNvSpPr/>
          <p:nvPr/>
        </p:nvSpPr>
        <p:spPr>
          <a:xfrm>
            <a:off x="3115019" y="5573890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9199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0"/>
          <p:cNvSpPr txBox="1"/>
          <p:nvPr/>
        </p:nvSpPr>
        <p:spPr>
          <a:xfrm>
            <a:off x="2531529" y="5854866"/>
            <a:ext cx="1101725" cy="288290"/>
          </a:xfrm>
          <a:prstGeom prst="rect">
            <a:avLst/>
          </a:prstGeom>
          <a:ln w="19049">
            <a:solidFill>
              <a:srgbClr val="CB1C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Secretary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63"/>
          <p:cNvSpPr/>
          <p:nvPr/>
        </p:nvSpPr>
        <p:spPr>
          <a:xfrm>
            <a:off x="3991622" y="5854866"/>
            <a:ext cx="1101725" cy="288290"/>
          </a:xfrm>
          <a:custGeom>
            <a:avLst/>
            <a:gdLst/>
            <a:ahLst/>
            <a:cxnLst/>
            <a:rect l="l" t="t" r="r" b="b"/>
            <a:pathLst>
              <a:path w="1101725" h="288289">
                <a:moveTo>
                  <a:pt x="0" y="0"/>
                </a:moveTo>
                <a:lnTo>
                  <a:pt x="1101686" y="0"/>
                </a:lnTo>
                <a:lnTo>
                  <a:pt x="1101686" y="287999"/>
                </a:lnTo>
                <a:lnTo>
                  <a:pt x="0" y="28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64"/>
          <p:cNvSpPr/>
          <p:nvPr/>
        </p:nvSpPr>
        <p:spPr>
          <a:xfrm>
            <a:off x="3991622" y="5854866"/>
            <a:ext cx="1101725" cy="288290"/>
          </a:xfrm>
          <a:custGeom>
            <a:avLst/>
            <a:gdLst/>
            <a:ahLst/>
            <a:cxnLst/>
            <a:rect l="l" t="t" r="r" b="b"/>
            <a:pathLst>
              <a:path w="1101725" h="288289">
                <a:moveTo>
                  <a:pt x="0" y="0"/>
                </a:moveTo>
                <a:lnTo>
                  <a:pt x="1101679" y="0"/>
                </a:lnTo>
                <a:lnTo>
                  <a:pt x="1101679" y="287998"/>
                </a:lnTo>
                <a:lnTo>
                  <a:pt x="0" y="287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5"/>
          <p:cNvSpPr txBox="1"/>
          <p:nvPr/>
        </p:nvSpPr>
        <p:spPr>
          <a:xfrm>
            <a:off x="4253136" y="5904128"/>
            <a:ext cx="5848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Member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69"/>
          <p:cNvSpPr/>
          <p:nvPr/>
        </p:nvSpPr>
        <p:spPr>
          <a:xfrm>
            <a:off x="5451728" y="5854866"/>
            <a:ext cx="1101725" cy="288290"/>
          </a:xfrm>
          <a:custGeom>
            <a:avLst/>
            <a:gdLst/>
            <a:ahLst/>
            <a:cxnLst/>
            <a:rect l="l" t="t" r="r" b="b"/>
            <a:pathLst>
              <a:path w="1101725" h="288289">
                <a:moveTo>
                  <a:pt x="0" y="0"/>
                </a:moveTo>
                <a:lnTo>
                  <a:pt x="1101679" y="0"/>
                </a:lnTo>
                <a:lnTo>
                  <a:pt x="1101679" y="287998"/>
                </a:lnTo>
                <a:lnTo>
                  <a:pt x="0" y="287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0"/>
          <p:cNvSpPr txBox="1"/>
          <p:nvPr/>
        </p:nvSpPr>
        <p:spPr>
          <a:xfrm>
            <a:off x="5713229" y="5904128"/>
            <a:ext cx="5848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Member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74"/>
          <p:cNvSpPr/>
          <p:nvPr/>
        </p:nvSpPr>
        <p:spPr>
          <a:xfrm>
            <a:off x="6911822" y="5854866"/>
            <a:ext cx="1101725" cy="288290"/>
          </a:xfrm>
          <a:custGeom>
            <a:avLst/>
            <a:gdLst/>
            <a:ahLst/>
            <a:cxnLst/>
            <a:rect l="l" t="t" r="r" b="b"/>
            <a:pathLst>
              <a:path w="1101725" h="288289">
                <a:moveTo>
                  <a:pt x="0" y="0"/>
                </a:moveTo>
                <a:lnTo>
                  <a:pt x="1101679" y="0"/>
                </a:lnTo>
                <a:lnTo>
                  <a:pt x="1101679" y="287998"/>
                </a:lnTo>
                <a:lnTo>
                  <a:pt x="0" y="287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5"/>
          <p:cNvSpPr txBox="1"/>
          <p:nvPr/>
        </p:nvSpPr>
        <p:spPr>
          <a:xfrm>
            <a:off x="7173335" y="5904128"/>
            <a:ext cx="5848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Member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77"/>
          <p:cNvSpPr/>
          <p:nvPr/>
        </p:nvSpPr>
        <p:spPr>
          <a:xfrm>
            <a:off x="4589235" y="5573890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1" y="280977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9"/>
          <p:cNvSpPr/>
          <p:nvPr/>
        </p:nvSpPr>
        <p:spPr>
          <a:xfrm>
            <a:off x="6019800" y="5573890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1" y="280977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82"/>
          <p:cNvSpPr/>
          <p:nvPr/>
        </p:nvSpPr>
        <p:spPr>
          <a:xfrm>
            <a:off x="1072327" y="5818908"/>
            <a:ext cx="1213657" cy="399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84"/>
          <p:cNvSpPr/>
          <p:nvPr/>
        </p:nvSpPr>
        <p:spPr>
          <a:xfrm>
            <a:off x="1112821" y="5854866"/>
            <a:ext cx="1101725" cy="288290"/>
          </a:xfrm>
          <a:custGeom>
            <a:avLst/>
            <a:gdLst/>
            <a:ahLst/>
            <a:cxnLst/>
            <a:rect l="l" t="t" r="r" b="b"/>
            <a:pathLst>
              <a:path w="1101725" h="288289">
                <a:moveTo>
                  <a:pt x="0" y="0"/>
                </a:moveTo>
                <a:lnTo>
                  <a:pt x="1101679" y="0"/>
                </a:lnTo>
                <a:lnTo>
                  <a:pt x="1101679" y="287999"/>
                </a:lnTo>
                <a:lnTo>
                  <a:pt x="0" y="28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5"/>
          <p:cNvSpPr txBox="1"/>
          <p:nvPr/>
        </p:nvSpPr>
        <p:spPr>
          <a:xfrm>
            <a:off x="1071430" y="5854866"/>
            <a:ext cx="1101725" cy="288290"/>
          </a:xfrm>
          <a:prstGeom prst="rect">
            <a:avLst/>
          </a:prstGeom>
          <a:ln w="19049">
            <a:solidFill>
              <a:srgbClr val="CB1C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310"/>
              </a:spcBef>
            </a:pPr>
            <a:r>
              <a:rPr sz="1200" dirty="0">
                <a:latin typeface="Arial"/>
                <a:cs typeface="Arial"/>
              </a:rPr>
              <a:t>Chairman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87"/>
          <p:cNvSpPr/>
          <p:nvPr/>
        </p:nvSpPr>
        <p:spPr>
          <a:xfrm>
            <a:off x="7481392" y="5573890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4">
                <a:moveTo>
                  <a:pt x="0" y="0"/>
                </a:moveTo>
                <a:lnTo>
                  <a:pt x="0" y="280977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/>
          <p:nvPr/>
        </p:nvSpPr>
        <p:spPr>
          <a:xfrm>
            <a:off x="3643306" y="2071678"/>
            <a:ext cx="2000264" cy="287020"/>
          </a:xfrm>
          <a:custGeom>
            <a:avLst/>
            <a:gdLst/>
            <a:ahLst/>
            <a:cxnLst/>
            <a:rect l="l" t="t" r="r" b="b"/>
            <a:pathLst>
              <a:path w="1558925" h="287019">
                <a:moveTo>
                  <a:pt x="0" y="0"/>
                </a:moveTo>
                <a:lnTo>
                  <a:pt x="1558925" y="0"/>
                </a:lnTo>
                <a:lnTo>
                  <a:pt x="1558925" y="286753"/>
                </a:lnTo>
                <a:lnTo>
                  <a:pt x="0" y="286753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bg1"/>
                </a:solidFill>
              </a:rPr>
              <a:t>Zonal Office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6" name="object 11"/>
          <p:cNvSpPr/>
          <p:nvPr/>
        </p:nvSpPr>
        <p:spPr>
          <a:xfrm>
            <a:off x="2928926" y="4500570"/>
            <a:ext cx="3500462" cy="285752"/>
          </a:xfrm>
          <a:custGeom>
            <a:avLst/>
            <a:gdLst/>
            <a:ahLst/>
            <a:cxnLst/>
            <a:rect l="l" t="t" r="r" b="b"/>
            <a:pathLst>
              <a:path w="1558925" h="287019">
                <a:moveTo>
                  <a:pt x="0" y="0"/>
                </a:moveTo>
                <a:lnTo>
                  <a:pt x="1558925" y="0"/>
                </a:lnTo>
                <a:lnTo>
                  <a:pt x="1558925" y="286753"/>
                </a:lnTo>
                <a:lnTo>
                  <a:pt x="0" y="286753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                           </a:t>
            </a:r>
            <a:r>
              <a:rPr lang="en-US" dirty="0" smtClean="0">
                <a:solidFill>
                  <a:schemeClr val="bg1"/>
                </a:solidFill>
              </a:rPr>
              <a:t>Centre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7" name="object 11"/>
          <p:cNvSpPr/>
          <p:nvPr/>
        </p:nvSpPr>
        <p:spPr>
          <a:xfrm>
            <a:off x="3214678" y="3643314"/>
            <a:ext cx="2857520" cy="287020"/>
          </a:xfrm>
          <a:custGeom>
            <a:avLst/>
            <a:gdLst/>
            <a:ahLst/>
            <a:cxnLst/>
            <a:rect l="l" t="t" r="r" b="b"/>
            <a:pathLst>
              <a:path w="1558925" h="287019">
                <a:moveTo>
                  <a:pt x="0" y="0"/>
                </a:moveTo>
                <a:lnTo>
                  <a:pt x="1558925" y="0"/>
                </a:lnTo>
                <a:lnTo>
                  <a:pt x="1558925" y="286753"/>
                </a:lnTo>
                <a:lnTo>
                  <a:pt x="0" y="286753"/>
                </a:lnTo>
                <a:lnTo>
                  <a:pt x="0" y="0"/>
                </a:lnTo>
                <a:close/>
              </a:path>
            </a:pathLst>
          </a:custGeom>
          <a:solidFill>
            <a:srgbClr val="CB1C00"/>
          </a:solidFill>
        </p:spPr>
        <p:txBody>
          <a:bodyPr wrap="square" lIns="0" tIns="0" rIns="0" bIns="0" rtlCol="0"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Branch Office(BO)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8" name="object 54"/>
          <p:cNvSpPr/>
          <p:nvPr/>
        </p:nvSpPr>
        <p:spPr>
          <a:xfrm>
            <a:off x="1714480" y="5572140"/>
            <a:ext cx="1905" cy="301625"/>
          </a:xfrm>
          <a:custGeom>
            <a:avLst/>
            <a:gdLst/>
            <a:ahLst/>
            <a:cxnLst/>
            <a:rect l="l" t="t" r="r" b="b"/>
            <a:pathLst>
              <a:path w="1904" h="301625">
                <a:moveTo>
                  <a:pt x="0" y="0"/>
                </a:moveTo>
                <a:lnTo>
                  <a:pt x="1587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4"/>
          <p:cNvSpPr/>
          <p:nvPr/>
        </p:nvSpPr>
        <p:spPr>
          <a:xfrm>
            <a:off x="4641533" y="5072074"/>
            <a:ext cx="1905" cy="301625"/>
          </a:xfrm>
          <a:custGeom>
            <a:avLst/>
            <a:gdLst/>
            <a:ahLst/>
            <a:cxnLst/>
            <a:rect l="l" t="t" r="r" b="b"/>
            <a:pathLst>
              <a:path w="1904" h="301625">
                <a:moveTo>
                  <a:pt x="0" y="0"/>
                </a:moveTo>
                <a:lnTo>
                  <a:pt x="1587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8"/>
          <p:cNvSpPr/>
          <p:nvPr/>
        </p:nvSpPr>
        <p:spPr>
          <a:xfrm>
            <a:off x="8058480" y="563524"/>
            <a:ext cx="749251" cy="555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0"/>
          <p:cNvSpPr/>
          <p:nvPr/>
        </p:nvSpPr>
        <p:spPr>
          <a:xfrm>
            <a:off x="349251" y="1254110"/>
            <a:ext cx="8461375" cy="31750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785786" y="714356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Organogram</a:t>
            </a:r>
            <a:endParaRPr lang="en-US" sz="2400" dirty="0"/>
          </a:p>
        </p:txBody>
      </p:sp>
      <p:sp>
        <p:nvSpPr>
          <p:cNvPr id="44" name="object 50"/>
          <p:cNvSpPr/>
          <p:nvPr/>
        </p:nvSpPr>
        <p:spPr>
          <a:xfrm>
            <a:off x="4643438" y="1785926"/>
            <a:ext cx="0" cy="301625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1" y="0"/>
                </a:moveTo>
                <a:lnTo>
                  <a:pt x="0" y="301201"/>
                </a:lnTo>
              </a:path>
            </a:pathLst>
          </a:custGeom>
          <a:ln w="1904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rameen Bank profil picture .jpg"/>
          <p:cNvPicPr>
            <a:picLocks noChangeAspect="1"/>
          </p:cNvPicPr>
          <p:nvPr/>
        </p:nvPicPr>
        <p:blipFill>
          <a:blip r:embed="rId2">
            <a:lum bright="76000" contrast="-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14310" r="22955" b="36385"/>
          <a:stretch>
            <a:fillRect/>
          </a:stretch>
        </p:blipFill>
        <p:spPr bwMode="auto">
          <a:xfrm>
            <a:off x="130175" y="484188"/>
            <a:ext cx="8742363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9437" name="Oval 9" descr="D:\Others Presentation\presentation Back up\five Borrowers.jpg"/>
          <p:cNvSpPr>
            <a:spLocks noChangeArrowheads="1"/>
          </p:cNvSpPr>
          <p:nvPr/>
        </p:nvSpPr>
        <p:spPr bwMode="auto">
          <a:xfrm>
            <a:off x="2776538" y="762000"/>
            <a:ext cx="2844800" cy="20574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90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1169438" name="AutoShape 30"/>
          <p:cNvSpPr>
            <a:spLocks noChangeArrowheads="1"/>
          </p:cNvSpPr>
          <p:nvPr/>
        </p:nvSpPr>
        <p:spPr bwMode="auto">
          <a:xfrm rot="-4625742">
            <a:off x="2803525" y="317500"/>
            <a:ext cx="3303588" cy="6453188"/>
          </a:xfrm>
          <a:prstGeom prst="curvedRightArrow">
            <a:avLst>
              <a:gd name="adj1" fmla="val 19452"/>
              <a:gd name="adj2" fmla="val 79411"/>
              <a:gd name="adj3" fmla="val 1649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714750" y="4800600"/>
            <a:ext cx="2401888" cy="1981200"/>
            <a:chOff x="2640" y="3024"/>
            <a:chExt cx="1344" cy="1248"/>
          </a:xfrm>
        </p:grpSpPr>
        <p:sp>
          <p:nvSpPr>
            <p:cNvPr id="20499" name="Rectangle 24" descr="Area office"/>
            <p:cNvSpPr>
              <a:spLocks noChangeArrowheads="1"/>
            </p:cNvSpPr>
            <p:nvPr/>
          </p:nvSpPr>
          <p:spPr bwMode="auto">
            <a:xfrm>
              <a:off x="2640" y="3024"/>
              <a:ext cx="1344" cy="1104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20500" name="Rectangle 25"/>
            <p:cNvSpPr>
              <a:spLocks noChangeArrowheads="1"/>
            </p:cNvSpPr>
            <p:nvPr/>
          </p:nvSpPr>
          <p:spPr bwMode="auto">
            <a:xfrm>
              <a:off x="2640" y="4080"/>
              <a:ext cx="1344" cy="19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2200"/>
                <a:t>266 Area  Office</a:t>
              </a:r>
              <a:endParaRPr lang="en-US" altLang="en-US" sz="2400" b="1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329363" y="3522663"/>
            <a:ext cx="2543175" cy="2116137"/>
            <a:chOff x="2976" y="1920"/>
            <a:chExt cx="1440" cy="1056"/>
          </a:xfrm>
        </p:grpSpPr>
        <p:sp>
          <p:nvSpPr>
            <p:cNvPr id="20497" name="Rectangle 21" descr="Zonal office"/>
            <p:cNvSpPr>
              <a:spLocks noChangeArrowheads="1"/>
            </p:cNvSpPr>
            <p:nvPr/>
          </p:nvSpPr>
          <p:spPr bwMode="auto">
            <a:xfrm>
              <a:off x="2976" y="1920"/>
              <a:ext cx="1440" cy="960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19050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21520" name="Rectangle 22" descr="E:\Other Presentation\presentation Back up\Zonal Office-chit.JPG"/>
            <p:cNvSpPr>
              <a:spLocks noChangeArrowheads="1"/>
            </p:cNvSpPr>
            <p:nvPr/>
          </p:nvSpPr>
          <p:spPr bwMode="auto">
            <a:xfrm>
              <a:off x="2976" y="2776"/>
              <a:ext cx="1440" cy="20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40  Zonal Office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203200" y="1143000"/>
            <a:ext cx="2506663" cy="2217738"/>
            <a:chOff x="144" y="720"/>
            <a:chExt cx="1776" cy="1397"/>
          </a:xfrm>
        </p:grpSpPr>
        <p:sp>
          <p:nvSpPr>
            <p:cNvPr id="20495" name="Rectangle 13" descr="Center meet01"/>
            <p:cNvSpPr>
              <a:spLocks noChangeArrowheads="1"/>
            </p:cNvSpPr>
            <p:nvPr/>
          </p:nvSpPr>
          <p:spPr bwMode="auto">
            <a:xfrm>
              <a:off x="144" y="720"/>
              <a:ext cx="1776" cy="1200"/>
            </a:xfrm>
            <a:prstGeom prst="rect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20496" name="Rectangle 15"/>
            <p:cNvSpPr>
              <a:spLocks noChangeArrowheads="1"/>
            </p:cNvSpPr>
            <p:nvPr/>
          </p:nvSpPr>
          <p:spPr bwMode="auto">
            <a:xfrm>
              <a:off x="144" y="1920"/>
              <a:ext cx="1776" cy="197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600"/>
                <a:t> </a:t>
              </a:r>
              <a:r>
                <a:rPr lang="en-US" altLang="en-US" sz="1600" b="1"/>
                <a:t>60-70 Centres per Branch</a:t>
              </a:r>
              <a:endParaRPr lang="en-US" altLang="en-US" sz="2000" b="1"/>
            </a:p>
          </p:txBody>
        </p:sp>
      </p:grpSp>
      <p:sp>
        <p:nvSpPr>
          <p:cNvPr id="1169469" name="Rectangle 26"/>
          <p:cNvSpPr>
            <a:spLocks noChangeArrowheads="1"/>
          </p:cNvSpPr>
          <p:nvPr/>
        </p:nvSpPr>
        <p:spPr bwMode="auto">
          <a:xfrm>
            <a:off x="3044825" y="2667000"/>
            <a:ext cx="2303463" cy="304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FF5050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2000" dirty="0">
                <a:solidFill>
                  <a:srgbClr val="009900"/>
                </a:solidFill>
                <a:latin typeface="Arial" charset="0"/>
              </a:rPr>
              <a:t>Group of 5 Members</a:t>
            </a:r>
            <a:endParaRPr lang="en-US" dirty="0">
              <a:latin typeface="Arial" charset="0"/>
            </a:endParaRPr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27075" y="3889375"/>
            <a:ext cx="2392363" cy="2536825"/>
            <a:chOff x="672" y="2592"/>
            <a:chExt cx="1695" cy="1598"/>
          </a:xfrm>
        </p:grpSpPr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672" y="3744"/>
              <a:ext cx="1695" cy="44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2000" b="1"/>
                <a:t>Branch Office       ( 2,568)</a:t>
              </a:r>
              <a:endParaRPr lang="en-US" altLang="en-US" sz="2800" b="1"/>
            </a:p>
          </p:txBody>
        </p:sp>
        <p:sp>
          <p:nvSpPr>
            <p:cNvPr id="20494" name="Rectangle 65" descr="D:\Others Presentation\GB loan activities\2014\GB Alipur Branch.jpg"/>
            <p:cNvSpPr>
              <a:spLocks noChangeArrowheads="1"/>
            </p:cNvSpPr>
            <p:nvPr/>
          </p:nvSpPr>
          <p:spPr bwMode="auto">
            <a:xfrm>
              <a:off x="672" y="2592"/>
              <a:ext cx="1680" cy="1152"/>
            </a:xfrm>
            <a:prstGeom prst="rect">
              <a:avLst/>
            </a:prstGeom>
            <a:blipFill dpi="0" rotWithShape="0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14363" y="152400"/>
            <a:ext cx="8258175" cy="534988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Monitoring flow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491" name="Picture 18" descr="bul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09575"/>
            <a:ext cx="1709738" cy="2409825"/>
          </a:xfrm>
          <a:prstGeom prst="rect">
            <a:avLst/>
          </a:prstGeom>
          <a:solidFill>
            <a:srgbClr val="FFCC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492" name="Rectangle 19"/>
          <p:cNvSpPr>
            <a:spLocks noChangeArrowheads="1"/>
          </p:cNvSpPr>
          <p:nvPr/>
        </p:nvSpPr>
        <p:spPr bwMode="auto">
          <a:xfrm>
            <a:off x="7278688" y="2819400"/>
            <a:ext cx="1676400" cy="323850"/>
          </a:xfrm>
          <a:prstGeom prst="rect">
            <a:avLst/>
          </a:prstGeom>
          <a:solidFill>
            <a:srgbClr val="FFCC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1600" b="1">
                <a:solidFill>
                  <a:srgbClr val="000000"/>
                </a:solidFill>
              </a:rPr>
              <a:t>Head  Office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2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37" grpId="0" animBg="1" autoUpdateAnimBg="0"/>
      <p:bldP spid="1169438" grpId="0" animBg="1"/>
      <p:bldP spid="1169469" grpId="0" animBg="1" autoUpdateAnimBg="0"/>
      <p:bldP spid="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i="1" dirty="0" smtClean="0"/>
              <a:t>Operational Procedure</a:t>
            </a:r>
            <a:endParaRPr lang="en-US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8458200" y="1920875"/>
          <a:ext cx="22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381000" y="1143000"/>
          <a:ext cx="8534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685800" y="2971800"/>
            <a:ext cx="978408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1135165">
            <a:off x="1524000" y="6068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349251" y="10210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does GB Microcredit Works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6400" y="3581400"/>
            <a:ext cx="2438400" cy="1066800"/>
          </a:xfrm>
        </p:spPr>
        <p:txBody>
          <a:bodyPr/>
          <a:lstStyle/>
          <a:p>
            <a:r>
              <a:rPr lang="en-US" sz="1800" dirty="0" smtClean="0"/>
              <a:t>Return of Initial Investment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581401" y="1219200"/>
            <a:ext cx="2743199" cy="609600"/>
          </a:xfrm>
        </p:spPr>
        <p:txBody>
          <a:bodyPr/>
          <a:lstStyle/>
          <a:p>
            <a:r>
              <a:rPr lang="en-US" dirty="0" smtClean="0"/>
              <a:t>Initial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</p:nvPr>
        </p:nvGraphicFramePr>
        <p:xfrm>
          <a:off x="4495800" y="2514600"/>
          <a:ext cx="4343400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Blue hills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636368" y="990600"/>
            <a:ext cx="2003863" cy="2895600"/>
          </a:xfrm>
        </p:spPr>
      </p:pic>
      <p:sp>
        <p:nvSpPr>
          <p:cNvPr id="17" name="Bent Arrow 16"/>
          <p:cNvSpPr/>
          <p:nvPr/>
        </p:nvSpPr>
        <p:spPr>
          <a:xfrm rot="5400000">
            <a:off x="6295284" y="1456861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81400" y="1752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/>
        </p:nvSpPr>
        <p:spPr>
          <a:xfrm rot="1646847">
            <a:off x="3409523" y="335575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541854">
            <a:off x="3960727" y="2531247"/>
            <a:ext cx="154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Reinvestment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55419" y="3962400"/>
            <a:ext cx="1412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Cycle of  GB</a:t>
            </a:r>
          </a:p>
          <a:p>
            <a:r>
              <a:rPr lang="en-US" dirty="0" smtClean="0"/>
              <a:t> Microcredit</a:t>
            </a:r>
            <a:endParaRPr lang="en-US" dirty="0"/>
          </a:p>
        </p:txBody>
      </p:sp>
      <p:sp>
        <p:nvSpPr>
          <p:cNvPr id="31" name="Left Arrow 30"/>
          <p:cNvSpPr/>
          <p:nvPr/>
        </p:nvSpPr>
        <p:spPr>
          <a:xfrm rot="8203820">
            <a:off x="5214694" y="31650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8"/>
          <p:cNvSpPr/>
          <p:nvPr/>
        </p:nvSpPr>
        <p:spPr>
          <a:xfrm>
            <a:off x="8058480" y="301610"/>
            <a:ext cx="749251" cy="5556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349251" y="868681"/>
            <a:ext cx="7575549" cy="45719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meen Bank profil picture 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00240"/>
            <a:ext cx="2357454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000364" y="2000240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332285" y="2965447"/>
            <a:ext cx="1917714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000365" y="3929066"/>
            <a:ext cx="2295541" cy="9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35952" y="2964653"/>
            <a:ext cx="19288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14480" y="2143116"/>
            <a:ext cx="1143008" cy="703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71604" y="2928934"/>
            <a:ext cx="1285884" cy="71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86380" y="2071678"/>
            <a:ext cx="1214446" cy="642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86380" y="2714622"/>
            <a:ext cx="1214446" cy="428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528022">
            <a:off x="357158" y="135700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Member’s savings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 rot="19856748">
            <a:off x="273877" y="3742968"/>
            <a:ext cx="2867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 Member’s savings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572264" y="1071546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Loan for members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24664" y="2786058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Surplus send it to the H.Q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143240" y="392906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Branch office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43108" y="214290"/>
            <a:ext cx="4714908" cy="5847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Smart fund management</a:t>
            </a:r>
            <a:endParaRPr lang="en-US" dirty="0"/>
          </a:p>
        </p:txBody>
      </p:sp>
      <p:sp>
        <p:nvSpPr>
          <p:cNvPr id="17" name="object 8"/>
          <p:cNvSpPr/>
          <p:nvPr/>
        </p:nvSpPr>
        <p:spPr>
          <a:xfrm>
            <a:off x="8058480" y="71414"/>
            <a:ext cx="749251" cy="555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349251" y="762000"/>
            <a:ext cx="8461375" cy="31750"/>
          </a:xfrm>
          <a:custGeom>
            <a:avLst/>
            <a:gdLst/>
            <a:ahLst/>
            <a:cxnLst/>
            <a:rect l="l" t="t" r="r" b="b"/>
            <a:pathLst>
              <a:path w="8461375" h="31750">
                <a:moveTo>
                  <a:pt x="8461373" y="31750"/>
                </a:moveTo>
                <a:lnTo>
                  <a:pt x="0" y="0"/>
                </a:lnTo>
              </a:path>
            </a:pathLst>
          </a:custGeom>
          <a:ln w="25399">
            <a:solidFill>
              <a:srgbClr val="CB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1247</Words>
  <Application>Microsoft Office PowerPoint</Application>
  <PresentationFormat>On-screen Show (4:3)</PresentationFormat>
  <Paragraphs>319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Book</vt:lpstr>
      <vt:lpstr>Calibri</vt:lpstr>
      <vt:lpstr>Times New Roman</vt:lpstr>
      <vt:lpstr>Wingdings</vt:lpstr>
      <vt:lpstr>Wingdings 2</vt:lpstr>
      <vt:lpstr>Office Theme</vt:lpstr>
      <vt:lpstr>Bitmap Image</vt:lpstr>
      <vt:lpstr>PowerPoint Presentation</vt:lpstr>
      <vt:lpstr>PowerPoint Presentation</vt:lpstr>
      <vt:lpstr>PowerPoint Presentation</vt:lpstr>
      <vt:lpstr>Grameen Bank Social Business</vt:lpstr>
      <vt:lpstr>PowerPoint Presentation</vt:lpstr>
      <vt:lpstr>PowerPoint Presentation</vt:lpstr>
      <vt:lpstr>Operational Procedure</vt:lpstr>
      <vt:lpstr>How does GB Microcredit Works</vt:lpstr>
      <vt:lpstr>PowerPoint Presentation</vt:lpstr>
      <vt:lpstr>PowerPoint Presentation</vt:lpstr>
      <vt:lpstr>Basic Loan  Major Categories</vt:lpstr>
      <vt:lpstr>Quality Field duties helps to deduce delinquency</vt:lpstr>
      <vt:lpstr>Overdue loans</vt:lpstr>
      <vt:lpstr>PowerPoint Presentation</vt:lpstr>
      <vt:lpstr>PowerPoint Presentation</vt:lpstr>
      <vt:lpstr>PowerPoint Presentation</vt:lpstr>
      <vt:lpstr>A Branch and staff is honored with a “Star” for the highest possible performance in a specific field.  </vt:lpstr>
      <vt:lpstr>disaster Management policies and practices. </vt:lpstr>
      <vt:lpstr>PowerPoint Presentation</vt:lpstr>
      <vt:lpstr>PowerPoint Presentation</vt:lpstr>
      <vt:lpstr>Future plan of Grameen Bank.</vt:lpstr>
      <vt:lpstr>Future of Microfinance.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shahbaz</cp:lastModifiedBy>
  <cp:revision>96</cp:revision>
  <dcterms:created xsi:type="dcterms:W3CDTF">2018-05-20T07:28:06Z</dcterms:created>
  <dcterms:modified xsi:type="dcterms:W3CDTF">2022-11-28T05:18:22Z</dcterms:modified>
</cp:coreProperties>
</file>