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92" r:id="rId2"/>
    <p:sldId id="293" r:id="rId3"/>
    <p:sldId id="371" r:id="rId4"/>
    <p:sldId id="257" r:id="rId5"/>
    <p:sldId id="258" r:id="rId6"/>
    <p:sldId id="364" r:id="rId7"/>
    <p:sldId id="346" r:id="rId8"/>
    <p:sldId id="345" r:id="rId9"/>
    <p:sldId id="366" r:id="rId10"/>
    <p:sldId id="343" r:id="rId11"/>
    <p:sldId id="349" r:id="rId12"/>
    <p:sldId id="304" r:id="rId13"/>
    <p:sldId id="305" r:id="rId14"/>
    <p:sldId id="307" r:id="rId15"/>
    <p:sldId id="308" r:id="rId16"/>
    <p:sldId id="367" r:id="rId17"/>
    <p:sldId id="368" r:id="rId18"/>
    <p:sldId id="348" r:id="rId19"/>
    <p:sldId id="330" r:id="rId20"/>
    <p:sldId id="357" r:id="rId21"/>
    <p:sldId id="362" r:id="rId22"/>
    <p:sldId id="363" r:id="rId23"/>
    <p:sldId id="369" r:id="rId24"/>
    <p:sldId id="370" r:id="rId25"/>
    <p:sldId id="341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98" y="-108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A22BF0B-06D1-4C8F-93EA-392B19B769EC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C33F9FF-5A82-472E-B579-E14190E50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D9EC792-FF2F-4299-8044-135FDDF30B82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E6D7431-F681-43CC-83B2-067854792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7431-F681-43CC-83B2-067854792D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7431-F681-43CC-83B2-067854792D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7431-F681-43CC-83B2-067854792D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F7C-42DE-413E-814F-48E817BAED98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55B7-9668-483D-8461-6ADD5FABDBF8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3C2-1CCA-4675-A062-0C1E0EE6ACDD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536-EE11-48CB-9D9F-0101A2BDEA8D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33A2-1AC5-49F9-BAC3-7631E8E7FD36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AB02-DF2D-45EB-AD55-AAB0341BFA4D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AD24-AEE2-4060-AB69-D02BE2416852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898E-1FF0-4E48-A5DF-2A0518B1D209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E28A-B543-457B-921F-CEBCC46BC8A7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479-40CE-435F-BA8C-35EC708A02B7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A494-2ADF-4017-8049-2F36AABDA890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AAC9F8-AE13-459E-9926-F9C7E10E9F1A}" type="datetime1">
              <a:rPr lang="en-US" smtClean="0"/>
              <a:pPr/>
              <a:t>12/4/2021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9A0024-37AB-4322-AFB2-5CE3F4FCF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981200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Micro-savings and Micro-investment in Agriculture: Experience of My House My Farm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63963"/>
          </a:xfrm>
        </p:spPr>
        <p:txBody>
          <a:bodyPr>
            <a:normAutofit/>
          </a:bodyPr>
          <a:lstStyle/>
          <a:p>
            <a:pPr algn="ctr">
              <a:buNone/>
            </a:pPr>
            <a:b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Mihir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Kanti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Majumder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Ph.D.</a:t>
            </a:r>
          </a:p>
          <a:p>
            <a:pPr algn="ctr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Former Chairman,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Palli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Shanchay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Bank</a:t>
            </a:r>
          </a:p>
          <a:p>
            <a:pPr algn="ct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17417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err="1"/>
              <a:t>Microsavings</a:t>
            </a:r>
            <a:r>
              <a:rPr lang="en-US" sz="3200" dirty="0"/>
              <a:t> in My House My 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400288" cy="5638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Micro-savings is the small savings of the past and non-liable investment in the  future.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Microcredit &amp; Micro-savings are the two sides of a coin and complementary to each other.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Micro-savings help create a financial buffer that reduces the economic vitality of the poor. 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Development of industrial and service sectors, demographic bonus, decrease of family size &amp; increase of employment opportunities have increased micro-savings opportunities.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Incentives has been introduced to promote micro-savings among the marginalized group members to improve their savings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My House My Farm &amp; Capital Pentagon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914" y="1285874"/>
            <a:ext cx="7866888" cy="50196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>
                <a:solidFill>
                  <a:schemeClr val="accent5"/>
                </a:solidFill>
              </a:rPr>
              <a:t>Economic Capital</a:t>
            </a:r>
            <a:r>
              <a:rPr lang="en-US" dirty="0"/>
              <a:t>: Incentives to increase Micro-savings Practice and low-cost seasonal credit.</a:t>
            </a:r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Human Capital</a:t>
            </a:r>
            <a:r>
              <a:rPr lang="en-US" dirty="0"/>
              <a:t>: Development of Skilled Volunteers on Poultry, Fishery, Cattle rearing,  Horticulture, Vermicompost, Homestead agriculture &amp; Health at the society level.</a:t>
            </a:r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Social Capital</a:t>
            </a:r>
            <a:r>
              <a:rPr lang="en-US" dirty="0"/>
              <a:t>: Development of organized community groups in the form of Societies.</a:t>
            </a:r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Natural Capital</a:t>
            </a:r>
            <a:r>
              <a:rPr lang="en-US" dirty="0"/>
              <a:t>: Increase access of the community groups towards natural capital.</a:t>
            </a:r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Physical Capital</a:t>
            </a:r>
            <a:r>
              <a:rPr lang="en-US" dirty="0"/>
              <a:t>: Initiatives to increase the access of the community groups towards physical capital.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122238"/>
            <a:ext cx="7498080" cy="868362"/>
          </a:xfrm>
        </p:spPr>
        <p:txBody>
          <a:bodyPr>
            <a:noAutofit/>
          </a:bodyPr>
          <a:lstStyle/>
          <a:p>
            <a:r>
              <a:rPr lang="en-US" sz="2800" b="1" dirty="0"/>
              <a:t>My House My Farm Project 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19288" cy="57912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Formation of legalized village organizations.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Development of village volunteers in five fields (poultry, fishery, livestock, homestead agriculture, forest nursery and horticulture) in each org. to promote and disseminate related knowledge &amp; skills.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Incentives for promoting commitment for micro savings.  Savings= (Income –Exp.) x Commitment.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Seasonal as well as low cost credit to promote more investment in agriculture sector at micro level.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Promote processing of agriculture produce and facilitate marketing to ensure better price.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Promote and popularize digital financial services.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Develop each homestead as a modern agriculture farm with increased productivity.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Initiatives for Promotion of Micro-savings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30821"/>
              </p:ext>
            </p:extLst>
          </p:nvPr>
        </p:nvGraphicFramePr>
        <p:xfrm>
          <a:off x="685800" y="1447800"/>
          <a:ext cx="8077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1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Nature of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Savings</a:t>
                      </a:r>
                      <a:r>
                        <a:rPr lang="en-US" sz="1400" baseline="0" dirty="0"/>
                        <a:t>  of individual  Member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Equal</a:t>
                      </a:r>
                      <a:r>
                        <a:rPr lang="en-US" sz="1400" baseline="0" dirty="0"/>
                        <a:t> amount of  </a:t>
                      </a:r>
                      <a:r>
                        <a:rPr lang="en-US" sz="1400" dirty="0"/>
                        <a:t>Incentives to</a:t>
                      </a:r>
                      <a:r>
                        <a:rPr lang="en-US" sz="1400" baseline="0" dirty="0"/>
                        <a:t> individual Member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Revolving Fund to society</a:t>
                      </a:r>
                    </a:p>
                    <a:p>
                      <a:pPr algn="ctr"/>
                      <a:r>
                        <a:rPr lang="en-US" sz="1400" dirty="0"/>
                        <a:t>(maximum 60 members)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Voluntary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Microsavings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Tk=200 Per</a:t>
                      </a:r>
                      <a:r>
                        <a:rPr lang="en-US" sz="1800" baseline="0" dirty="0"/>
                        <a:t> Month</a:t>
                      </a:r>
                    </a:p>
                    <a:p>
                      <a:pPr algn="ctr"/>
                      <a:r>
                        <a:rPr lang="en-US" sz="1800" baseline="0" dirty="0"/>
                        <a:t>(maximum)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Tk=200 Per</a:t>
                      </a:r>
                      <a:r>
                        <a:rPr lang="en-US" sz="1800" baseline="0" dirty="0"/>
                        <a:t> Month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(maximum)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=200/-Member/Per</a:t>
                      </a:r>
                      <a:r>
                        <a:rPr lang="en-US" sz="1800" baseline="0" dirty="0"/>
                        <a:t> Month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Voluntary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Microsavings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=200 Per</a:t>
                      </a:r>
                      <a:r>
                        <a:rPr lang="en-US" sz="1800" baseline="0" dirty="0"/>
                        <a:t> 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=200 Per</a:t>
                      </a:r>
                      <a:r>
                        <a:rPr lang="en-US" sz="1800" baseline="0" dirty="0"/>
                        <a:t> Month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=200 Member/Per</a:t>
                      </a:r>
                      <a:r>
                        <a:rPr lang="en-US" sz="1800" baseline="0" dirty="0"/>
                        <a:t> Month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1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Mandatory </a:t>
                      </a:r>
                      <a:r>
                        <a:rPr lang="en-US" sz="1800" dirty="0" err="1"/>
                        <a:t>microsavings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Minimum </a:t>
                      </a: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=60</a:t>
                      </a:r>
                      <a:r>
                        <a:rPr lang="en-US" sz="1800" baseline="0" dirty="0"/>
                        <a:t> Per Month (BDT=2/day)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1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Mandatory </a:t>
                      </a:r>
                      <a:r>
                        <a:rPr lang="en-US" sz="1800" dirty="0" err="1"/>
                        <a:t>microsavings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Minimum </a:t>
                      </a: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=60</a:t>
                      </a:r>
                      <a:r>
                        <a:rPr lang="en-US" sz="1800" baseline="0" dirty="0"/>
                        <a:t> Per Month (TK=2/day)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1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Mandatory </a:t>
                      </a:r>
                      <a:r>
                        <a:rPr lang="en-US" sz="1800" dirty="0" err="1"/>
                        <a:t>microsavings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Minimum </a:t>
                      </a:r>
                      <a:r>
                        <a:rPr lang="en-US" sz="1800" dirty="0" err="1"/>
                        <a:t>Tk</a:t>
                      </a:r>
                      <a:r>
                        <a:rPr lang="en-US" sz="1800" dirty="0"/>
                        <a:t>=60</a:t>
                      </a:r>
                      <a:r>
                        <a:rPr lang="en-US" sz="1800" baseline="0" dirty="0"/>
                        <a:t> Per Month (TK=2/day)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6488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Micro-investment in My House My Farm Project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701822"/>
              </p:ext>
            </p:extLst>
          </p:nvPr>
        </p:nvGraphicFramePr>
        <p:xfrm>
          <a:off x="381000" y="1447800"/>
          <a:ext cx="8382000" cy="513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</a:t>
                      </a:r>
                      <a:r>
                        <a:rPr lang="en-US" sz="2000" baseline="0" dirty="0"/>
                        <a:t>. 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Nature of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Percentage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Livestock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Poultry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Fishery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Vegetable  garden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06.02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Plant</a:t>
                      </a:r>
                      <a:r>
                        <a:rPr lang="en-US" sz="2000" baseline="0" dirty="0"/>
                        <a:t> nursery </a:t>
                      </a:r>
                      <a:r>
                        <a:rPr lang="en-US" sz="20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05.55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5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Others including </a:t>
                      </a:r>
                      <a:r>
                        <a:rPr lang="en-US" sz="2000" dirty="0" err="1"/>
                        <a:t>agro</a:t>
                      </a:r>
                      <a:r>
                        <a:rPr lang="en-US" sz="2000" dirty="0"/>
                        <a:t>-based  processing as well as business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918"/>
            <a:ext cx="749808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Institutionalization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638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The project ended on June, 2020. The concept &amp; activities needed institutionalization to sustain &amp; continue the program.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Government established </a:t>
            </a:r>
            <a:r>
              <a:rPr lang="en-US" b="1" dirty="0" err="1"/>
              <a:t>Palli</a:t>
            </a:r>
            <a:r>
              <a:rPr lang="en-US" b="1" dirty="0"/>
              <a:t> </a:t>
            </a:r>
            <a:r>
              <a:rPr lang="en-US" b="1" dirty="0" err="1"/>
              <a:t>Sanchay</a:t>
            </a:r>
            <a:r>
              <a:rPr lang="en-US" b="1" dirty="0"/>
              <a:t> Bank </a:t>
            </a:r>
            <a:r>
              <a:rPr lang="en-US" dirty="0"/>
              <a:t>through enactment of Law in 2014.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Share of the Bank: Govt.-51%, Members-49%.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485 branches have been opened with Core on line Banking Service (one branch in each Sub-district).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Around 121000 community groups developed  covering 5.68 million marginalized families (one member in each family).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groups with accumulated fund of Tk. 70.38 Trillion have been transferred to </a:t>
            </a:r>
            <a:r>
              <a:rPr lang="en-US" dirty="0" err="1"/>
              <a:t>Palli</a:t>
            </a:r>
            <a:r>
              <a:rPr lang="en-US" dirty="0"/>
              <a:t> </a:t>
            </a:r>
            <a:r>
              <a:rPr lang="en-US" dirty="0" err="1"/>
              <a:t>Sanchay</a:t>
            </a:r>
            <a:r>
              <a:rPr lang="en-US" dirty="0"/>
              <a:t> Bank.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Poverty alleviation &amp; Middle class Groups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Poverty has come down from around 80% in 1972 to 20.5% in 2020 in Bangladesh.</a:t>
            </a:r>
          </a:p>
          <a:p>
            <a:endParaRPr lang="en-US" dirty="0"/>
          </a:p>
          <a:p>
            <a:r>
              <a:rPr lang="en-US" dirty="0"/>
              <a:t>The poverty-graduates are joining the lower-middle class and middle class group.</a:t>
            </a:r>
          </a:p>
          <a:p>
            <a:endParaRPr lang="en-US" dirty="0"/>
          </a:p>
          <a:p>
            <a:r>
              <a:rPr lang="en-US" dirty="0"/>
              <a:t>Every year around 2 million marginalized and poor people are joining this groups.</a:t>
            </a:r>
          </a:p>
          <a:p>
            <a:endParaRPr lang="en-US" dirty="0"/>
          </a:p>
          <a:p>
            <a:r>
              <a:rPr lang="en-US" dirty="0"/>
              <a:t>These groups holds the characteristics to make savings, become entrepreneurs and invest more for consumption which facilitates industrialization.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Class to entrepreneurs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improved savings practice of this middle class groups form group capital.</a:t>
            </a:r>
          </a:p>
          <a:p>
            <a:endParaRPr lang="en-US" dirty="0"/>
          </a:p>
          <a:p>
            <a:r>
              <a:rPr lang="en-US" dirty="0"/>
              <a:t>Their increased consumption behavior facilitates industrialization.</a:t>
            </a:r>
          </a:p>
          <a:p>
            <a:endParaRPr lang="en-US" dirty="0"/>
          </a:p>
          <a:p>
            <a:r>
              <a:rPr lang="en-US" dirty="0"/>
              <a:t>Low-cost SME credit facilitates to develop them as micro-entrepreneurs and creates employment opportunities. </a:t>
            </a:r>
          </a:p>
          <a:p>
            <a:endParaRPr lang="en-US" dirty="0"/>
          </a:p>
          <a:p>
            <a:r>
              <a:rPr lang="en-US" dirty="0"/>
              <a:t>Considering those positive characteristics of middle class group, My House My Farm project took initiatives to develop the group members as entrepreneurs.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Ecosystem and Rural Livelihoods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153400" cy="556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/>
              <a:t>Ecosystem includes plants, animals, micro-organisms, soil, rocks, minerals, water sources &amp; the atmosphere interacting with one another. </a:t>
            </a:r>
          </a:p>
          <a:p>
            <a:pPr algn="just"/>
            <a:endParaRPr lang="en-US" sz="9600" dirty="0"/>
          </a:p>
          <a:p>
            <a:pPr algn="just"/>
            <a:r>
              <a:rPr lang="en-US" sz="9600" dirty="0"/>
              <a:t>Ecosystem &amp; Environment depend on the balance of three kinds of Lives:</a:t>
            </a:r>
          </a:p>
          <a:p>
            <a:pPr algn="just">
              <a:buNone/>
            </a:pPr>
            <a:r>
              <a:rPr lang="en-US" sz="9600" dirty="0"/>
              <a:t>		They are </a:t>
            </a:r>
            <a:r>
              <a:rPr lang="en-US" sz="9600" b="1" dirty="0"/>
              <a:t>Producer</a:t>
            </a:r>
            <a:r>
              <a:rPr lang="en-US" sz="9600" dirty="0"/>
              <a:t> (all kinds of plants), </a:t>
            </a:r>
            <a:r>
              <a:rPr lang="en-US" sz="9600" b="1" dirty="0"/>
              <a:t>Consumer 	</a:t>
            </a:r>
            <a:r>
              <a:rPr lang="en-US" sz="9600" dirty="0"/>
              <a:t>(human being,  fish, birds, animals, insects etc.) and 	</a:t>
            </a:r>
            <a:r>
              <a:rPr lang="en-US" sz="9600" b="1" dirty="0"/>
              <a:t>Reducer</a:t>
            </a:r>
            <a:r>
              <a:rPr lang="en-US" sz="9600" dirty="0"/>
              <a:t> (micro-organisms).</a:t>
            </a:r>
          </a:p>
          <a:p>
            <a:pPr algn="just">
              <a:buNone/>
            </a:pPr>
            <a:endParaRPr lang="en-US" sz="9600" dirty="0"/>
          </a:p>
          <a:p>
            <a:pPr algn="just"/>
            <a:r>
              <a:rPr lang="en-US" sz="9600" dirty="0"/>
              <a:t>More dependence of rural population on ecosystems and its services and over exploitation of ecosystem goods affect  this balance seriously and reduce productivity.</a:t>
            </a:r>
          </a:p>
          <a:p>
            <a:pPr algn="just"/>
            <a:endParaRPr lang="en-US" sz="9600" dirty="0"/>
          </a:p>
          <a:p>
            <a:pPr algn="just"/>
            <a:r>
              <a:rPr lang="en-US" sz="9600" dirty="0"/>
              <a:t>The project conducted ecosystem-based livelihood activities  to promote ecosystems as well as livelihoods with increased productivity.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59" y="32657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Ecosystem Conservation Through Payment for Ecosystem Services (PES) &amp; Livelihoods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59" y="1375138"/>
            <a:ext cx="8153400" cy="49304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Agriculture,  fishery, livestock, poultry &amp; other agriculture-based production depend on ecosystem.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PES is a highly promising conservation approach that benefits all stake holders &amp; improves the ecosystem.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Manage ecosystems through economic incentives &amp; ensure community participation.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Pro-poor PES ensures participation of community people, generates employment, improves ecosystems, promotes ecological services &amp; contributes to poverty alleviation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My house My Farm project developed more than 3000 ecosystem-based societies to conserve ecosystems, promote livelihood and improve productivity.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894" y="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Bangladesh with Rich Natural Capital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52578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3400" dirty="0"/>
              <a:t>Countries lying in between the Tropic of Cancer and Tropic of Capricorn are mega-</a:t>
            </a:r>
            <a:r>
              <a:rPr lang="en-US" sz="3400" dirty="0" err="1"/>
              <a:t>biodiverse</a:t>
            </a:r>
            <a:r>
              <a:rPr lang="en-US" sz="3400" dirty="0"/>
              <a:t> countries.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400" dirty="0"/>
              <a:t>Entire water of </a:t>
            </a:r>
            <a:r>
              <a:rPr lang="en-US" sz="3400" dirty="0" err="1"/>
              <a:t>Ganjes</a:t>
            </a:r>
            <a:r>
              <a:rPr lang="en-US" sz="3400" dirty="0"/>
              <a:t>-</a:t>
            </a:r>
            <a:r>
              <a:rPr lang="en-US" sz="3400" dirty="0" err="1"/>
              <a:t>Brammaputra</a:t>
            </a:r>
            <a:r>
              <a:rPr lang="en-US" sz="3400" dirty="0"/>
              <a:t>-Meghna Basin (GBM Basin) flow to the Bay of Bengal through the rivers of Bangladesh.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400" dirty="0"/>
              <a:t>Per capita fresh water availability in Bangladesh is 3 times more than the per capita world average.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400" dirty="0"/>
              <a:t> Bangladesh is blessed with rich ecosystems and biodiversity.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400" dirty="0"/>
              <a:t>Agriculture ecosystem, forest ecosystem, wetland ecosystem, coastal ecosystem, marine ecosystem, aquatics ecosystem, hill ecosystem, homestead ecosystem &amp; other ecosystems are rich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Pro-poor PES in </a:t>
            </a:r>
            <a:r>
              <a:rPr lang="en-US" sz="3600" b="1" dirty="0" err="1"/>
              <a:t>Madhupur</a:t>
            </a:r>
            <a:r>
              <a:rPr lang="en-US" sz="3600" b="1" dirty="0"/>
              <a:t> 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09674"/>
            <a:ext cx="8060654" cy="55721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500" dirty="0" err="1"/>
              <a:t>Madhupur</a:t>
            </a:r>
            <a:r>
              <a:rPr lang="en-US" sz="2500" dirty="0"/>
              <a:t> soil has been developed in 900,000 years.</a:t>
            </a:r>
          </a:p>
          <a:p>
            <a:pPr algn="just"/>
            <a:endParaRPr lang="en-US" sz="2500" dirty="0"/>
          </a:p>
          <a:p>
            <a:pPr algn="just"/>
            <a:r>
              <a:rPr lang="en-US" sz="2500" dirty="0" err="1"/>
              <a:t>Madhupur</a:t>
            </a:r>
            <a:r>
              <a:rPr lang="en-US" sz="2500" dirty="0"/>
              <a:t> </a:t>
            </a:r>
            <a:r>
              <a:rPr lang="en-US" sz="2500" dirty="0" err="1"/>
              <a:t>Shal</a:t>
            </a:r>
            <a:r>
              <a:rPr lang="en-US" sz="2500" dirty="0"/>
              <a:t> forest (40,000 acres) is about 2200 years old.</a:t>
            </a:r>
          </a:p>
          <a:p>
            <a:pPr algn="just"/>
            <a:endParaRPr lang="en-US" sz="2500" dirty="0"/>
          </a:p>
          <a:p>
            <a:pPr algn="just"/>
            <a:r>
              <a:rPr lang="en-US" sz="2500" dirty="0"/>
              <a:t>Surrounding  57 village hold 40,000 population.</a:t>
            </a:r>
          </a:p>
          <a:p>
            <a:pPr algn="just"/>
            <a:endParaRPr lang="en-US" sz="2500" dirty="0"/>
          </a:p>
          <a:p>
            <a:pPr algn="just">
              <a:spcBef>
                <a:spcPts val="0"/>
              </a:spcBef>
            </a:pPr>
            <a:r>
              <a:rPr lang="en-US" sz="2500" dirty="0"/>
              <a:t>More than 700 tree cutters depleted forest  in recent years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500" dirty="0"/>
              <a:t>			(640,000 trees per year).</a:t>
            </a:r>
          </a:p>
          <a:p>
            <a:pPr algn="just"/>
            <a:r>
              <a:rPr lang="en-US" sz="2500" dirty="0"/>
              <a:t>Those 700 tree cutters are now community forest workers having alternative livelihoods organized in 12 cooperatives. </a:t>
            </a:r>
          </a:p>
          <a:p>
            <a:pPr algn="just"/>
            <a:endParaRPr lang="en-US" sz="2500" dirty="0"/>
          </a:p>
          <a:p>
            <a:pPr algn="just"/>
            <a:r>
              <a:rPr lang="en-US" sz="2500" b="1" dirty="0"/>
              <a:t>IG Activities</a:t>
            </a:r>
            <a:r>
              <a:rPr lang="en-US" sz="2500" dirty="0"/>
              <a:t>: Cattle rearing, alternative livelihood support, homestead farming, tree plantation, forest protection .</a:t>
            </a:r>
          </a:p>
          <a:p>
            <a:pPr algn="just"/>
            <a:endParaRPr lang="en-US" sz="2500" b="1" dirty="0"/>
          </a:p>
          <a:p>
            <a:pPr algn="just"/>
            <a:r>
              <a:rPr lang="en-US" sz="2500" b="1" dirty="0"/>
              <a:t>Re-vegetation started with wild life &amp; no record of forest  depletion.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Financial Service: </a:t>
            </a:r>
            <a:r>
              <a:rPr lang="en-US" dirty="0" err="1"/>
              <a:t>Palli</a:t>
            </a:r>
            <a:r>
              <a:rPr lang="en-US" dirty="0"/>
              <a:t> Len-den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C:\Users\AP\Desktop\Palli Lenden Inaguration Pictures\Palli Lenden Inaguration Pic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67892"/>
            <a:ext cx="7499350" cy="45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14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Poultry Farming by </a:t>
            </a:r>
            <a:r>
              <a:rPr lang="en-US" dirty="0" err="1"/>
              <a:t>Liton</a:t>
            </a:r>
            <a:r>
              <a:rPr lang="en-US" dirty="0"/>
              <a:t> Mia at </a:t>
            </a:r>
            <a:r>
              <a:rPr lang="en-US" dirty="0" err="1"/>
              <a:t>Gazipur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-222" b="10000"/>
          <a:stretch>
            <a:fillRect/>
          </a:stretch>
        </p:blipFill>
        <p:spPr bwMode="auto">
          <a:xfrm>
            <a:off x="1828800" y="1600200"/>
            <a:ext cx="724204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39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Cattle Rearing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-233" b="11355"/>
          <a:stretch>
            <a:fillRect/>
          </a:stretch>
        </p:blipFill>
        <p:spPr bwMode="auto">
          <a:xfrm>
            <a:off x="1676400" y="1143000"/>
            <a:ext cx="7086599" cy="51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22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 Hatchery of </a:t>
            </a:r>
            <a:r>
              <a:rPr lang="en-US" dirty="0" err="1"/>
              <a:t>Yeasmin</a:t>
            </a:r>
            <a:r>
              <a:rPr lang="en-US" dirty="0"/>
              <a:t> </a:t>
            </a:r>
            <a:r>
              <a:rPr lang="en-US" dirty="0" err="1"/>
              <a:t>Jahan</a:t>
            </a:r>
            <a:r>
              <a:rPr lang="en-US" dirty="0"/>
              <a:t> at </a:t>
            </a:r>
            <a:r>
              <a:rPr lang="en-US" dirty="0" err="1"/>
              <a:t>Joypurhat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-11" b="9655"/>
          <a:stretch>
            <a:fillRect/>
          </a:stretch>
        </p:blipFill>
        <p:spPr bwMode="auto">
          <a:xfrm>
            <a:off x="1524000" y="16002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368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83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 descr="C:\Users\EBEK\Desktop\Picture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10275"/>
            <a:ext cx="8001000" cy="3547725"/>
          </a:xfrm>
          <a:prstGeom prst="rect">
            <a:avLst/>
          </a:prstGeom>
          <a:noFill/>
        </p:spPr>
      </p:pic>
      <p:pic>
        <p:nvPicPr>
          <p:cNvPr id="6" name="Picture 2" descr="C:\Users\EBEK\Desktop\Picture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499350" cy="35477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8448" y="300764"/>
            <a:ext cx="2102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81031" y="1729196"/>
            <a:ext cx="3657600" cy="3810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Bangladesh: 1142</a:t>
            </a:r>
          </a:p>
          <a:p>
            <a:r>
              <a:rPr lang="en-US" dirty="0">
                <a:solidFill>
                  <a:srgbClr val="002060"/>
                </a:solidFill>
              </a:rPr>
              <a:t>India:           360</a:t>
            </a:r>
          </a:p>
          <a:p>
            <a:r>
              <a:rPr lang="en-US" dirty="0">
                <a:solidFill>
                  <a:srgbClr val="002060"/>
                </a:solidFill>
              </a:rPr>
              <a:t>Pakistan	   215 </a:t>
            </a:r>
          </a:p>
          <a:p>
            <a:r>
              <a:rPr lang="en-US" dirty="0">
                <a:solidFill>
                  <a:srgbClr val="002060"/>
                </a:solidFill>
              </a:rPr>
              <a:t>Nepal:	   212</a:t>
            </a:r>
          </a:p>
          <a:p>
            <a:r>
              <a:rPr lang="en-US" dirty="0">
                <a:solidFill>
                  <a:srgbClr val="002060"/>
                </a:solidFill>
              </a:rPr>
              <a:t>China:        140</a:t>
            </a:r>
          </a:p>
          <a:p>
            <a:r>
              <a:rPr lang="en-US" dirty="0">
                <a:solidFill>
                  <a:srgbClr val="FF0000"/>
                </a:solidFill>
              </a:rPr>
              <a:t>Iran :          50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18325" y="1752642"/>
            <a:ext cx="3657600" cy="4078877"/>
          </a:xfrm>
        </p:spPr>
        <p:txBody>
          <a:bodyPr>
            <a:normAutofit/>
          </a:bodyPr>
          <a:lstStyle/>
          <a:p>
            <a:pPr marL="596646" indent="-5143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USA:           32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Bhutan: 	     15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Russia:        08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Canada:      03.4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Australia:    03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 Mongolia:    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1031" y="327116"/>
            <a:ext cx="7714488" cy="140208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B050"/>
                </a:solidFill>
              </a:rPr>
              <a:t>Bangladesh with Highest Population Density</a:t>
            </a:r>
            <a:br>
              <a:rPr lang="en-US" sz="3100" b="1" dirty="0">
                <a:solidFill>
                  <a:srgbClr val="00B050"/>
                </a:solidFill>
              </a:rPr>
            </a:b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Per/sq km.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Source: World Atlas/population information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30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029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Capital Pentagon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4724400" cy="237684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Economic Capital</a:t>
            </a:r>
            <a:r>
              <a:rPr lang="en-US" sz="2400" dirty="0"/>
              <a:t>: Movable and Immovable property.</a:t>
            </a:r>
          </a:p>
          <a:p>
            <a:pPr marL="514350" indent="-514350" algn="just">
              <a:buAutoNum type="arabicPeriod"/>
            </a:pPr>
            <a:endParaRPr lang="en-US" sz="2400" dirty="0"/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Human Capital</a:t>
            </a:r>
            <a:r>
              <a:rPr lang="en-US" sz="2400" dirty="0"/>
              <a:t>: Knowledge, Skill, Education, Health, Nutrition.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4</a:t>
            </a:fld>
            <a:endParaRPr lang="en-US"/>
          </a:p>
        </p:txBody>
      </p:sp>
      <p:pic>
        <p:nvPicPr>
          <p:cNvPr id="1027" name="Picture 3" descr="C:\Documents and Settings\PKR\Desktop\pentagon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449" y="0"/>
            <a:ext cx="3814194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flipV="1">
            <a:off x="990600" y="34290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8294" y="3734812"/>
            <a:ext cx="7809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400" dirty="0">
                <a:solidFill>
                  <a:schemeClr val="accent5"/>
                </a:solidFill>
              </a:rPr>
              <a:t>3. Social Capital: </a:t>
            </a:r>
            <a:r>
              <a:rPr lang="en-US" sz="2400" dirty="0"/>
              <a:t>Cooperation, Collaboration, Morality, Self-esteem and the like</a:t>
            </a:r>
          </a:p>
          <a:p>
            <a:pPr marL="514350" indent="-514350" algn="just"/>
            <a:endParaRPr lang="en-US" sz="2400" dirty="0"/>
          </a:p>
          <a:p>
            <a:pPr marL="514350" indent="-514350" algn="just"/>
            <a:r>
              <a:rPr lang="en-US" sz="2400" dirty="0">
                <a:solidFill>
                  <a:schemeClr val="accent5"/>
                </a:solidFill>
              </a:rPr>
              <a:t>4. Natural Capital: </a:t>
            </a:r>
            <a:r>
              <a:rPr lang="en-US" sz="2400" dirty="0"/>
              <a:t>Ecosystems, biodiversity,  Minerals and the like. </a:t>
            </a:r>
          </a:p>
          <a:p>
            <a:pPr marL="514350" indent="-514350" algn="just"/>
            <a:endParaRPr lang="en-US" sz="2400" dirty="0"/>
          </a:p>
          <a:p>
            <a:pPr marL="514350" indent="-514350" algn="just"/>
            <a:r>
              <a:rPr lang="en-US" sz="2400" dirty="0">
                <a:solidFill>
                  <a:schemeClr val="accent5"/>
                </a:solidFill>
              </a:rPr>
              <a:t>5. Physical Capital</a:t>
            </a:r>
            <a:r>
              <a:rPr lang="en-US" sz="2400" dirty="0"/>
              <a:t>: Infrastructure, Administration and Management System and the like.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Position of our Poor People in Capital Pentagon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accent5"/>
                </a:solidFill>
              </a:rPr>
              <a:t>Economic capital- </a:t>
            </a:r>
            <a:r>
              <a:rPr lang="en-US" dirty="0"/>
              <a:t>Poor people have less financial assets.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Human capital- </a:t>
            </a:r>
            <a:r>
              <a:rPr lang="en-US" dirty="0"/>
              <a:t>Poor people have insufficient human capital (Education, knowledge, skills).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Social capital- </a:t>
            </a:r>
            <a:r>
              <a:rPr lang="en-US" sz="3000" dirty="0"/>
              <a:t>Poor people are very rich in social capital.</a:t>
            </a:r>
            <a:endParaRPr lang="en-US" dirty="0"/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Natural capital- </a:t>
            </a:r>
            <a:r>
              <a:rPr lang="en-US" dirty="0"/>
              <a:t>Poor people have less access.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accent5"/>
                </a:solidFill>
              </a:rPr>
              <a:t>Physical capital- </a:t>
            </a:r>
            <a:r>
              <a:rPr lang="en-US" dirty="0"/>
              <a:t>Poor people have less access.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Family Farming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Bangladesh is blessed with a rich ecosystem. Therefore, traditional family farming has been developed here from time immemorial.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The productivity in the traditional family farming and formal agriculture was low because of inadequate skills as well as inappropriate technology.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Just after liberation in 1971, the poverty was about 80% as most of the people were engaged in agriculture sector having lower productivity.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Family farming became less attractive  in comparison to growing industrial as well as service sector.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Micro-savings &amp; its Practice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sz="2600" dirty="0"/>
              <a:t>Developed since the development of agrarian society.</a:t>
            </a:r>
          </a:p>
          <a:p>
            <a:pPr algn="just">
              <a:lnSpc>
                <a:spcPct val="80000"/>
              </a:lnSpc>
            </a:pPr>
            <a:endParaRPr lang="en-US" sz="2600" dirty="0"/>
          </a:p>
          <a:p>
            <a:pPr algn="just">
              <a:lnSpc>
                <a:spcPct val="80000"/>
              </a:lnSpc>
            </a:pPr>
            <a:r>
              <a:rPr lang="en-US" sz="2600" dirty="0">
                <a:solidFill>
                  <a:srgbClr val="7030A0"/>
                </a:solidFill>
              </a:rPr>
              <a:t>Traditional and Modern Practices:</a:t>
            </a:r>
          </a:p>
          <a:p>
            <a:pPr algn="just">
              <a:lnSpc>
                <a:spcPct val="80000"/>
              </a:lnSpc>
            </a:pPr>
            <a:r>
              <a:rPr lang="en-US" sz="2600" dirty="0"/>
              <a:t>Saving one fist of rice in earthen pots before cooking of meals daily.</a:t>
            </a:r>
          </a:p>
          <a:p>
            <a:pPr algn="just">
              <a:lnSpc>
                <a:spcPct val="80000"/>
              </a:lnSpc>
            </a:pPr>
            <a:r>
              <a:rPr lang="en-US" sz="2600" dirty="0"/>
              <a:t>Keeping coins/currency notes under the mattress or ground, in bamboo poles,  earthen pot/wooden or steel box and in the loose end of a woman’s sari/dress.</a:t>
            </a:r>
          </a:p>
          <a:p>
            <a:pPr algn="just">
              <a:lnSpc>
                <a:spcPct val="80000"/>
              </a:lnSpc>
            </a:pPr>
            <a:r>
              <a:rPr lang="en-US" sz="2600" dirty="0"/>
              <a:t>Keeping small amount with trusted relatives and neighbors. </a:t>
            </a:r>
          </a:p>
          <a:p>
            <a:pPr algn="just">
              <a:lnSpc>
                <a:spcPct val="80000"/>
              </a:lnSpc>
            </a:pPr>
            <a:r>
              <a:rPr lang="en-US" sz="2600" dirty="0"/>
              <a:t>Purchase of cattle heads and taking lease of lands. </a:t>
            </a:r>
          </a:p>
          <a:p>
            <a:pPr algn="just"/>
            <a:r>
              <a:rPr lang="en-US" sz="2600" dirty="0"/>
              <a:t>Deposit in formal Institutions like Cooperatives, Banks, Post office, Financial Institutions &amp; Non-Govt. MFIs.</a:t>
            </a:r>
          </a:p>
          <a:p>
            <a:pPr algn="just"/>
            <a:r>
              <a:rPr lang="en-US" sz="2600" dirty="0"/>
              <a:t>Mobile banking, agent banking, School Banking and other micro-savings scheme have replaced the traditional practices.</a:t>
            </a:r>
          </a:p>
          <a:p>
            <a:pPr algn="just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algn="ctr"/>
            <a:r>
              <a:rPr lang="en-US" sz="3600" dirty="0"/>
              <a:t>Hindrance of Micro-savings Practices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924800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600" dirty="0"/>
              <a:t>Poor people have less income and they can’t save because of spending all their earnings for Basic Minimum Needs.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Myths and Misperceptions to save money.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Male dominated income generating activities.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Loss of saved money by theft &amp; diff. forms of deception.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Less education and awareness &amp; less access to formal savings institutions.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Fear, intimidation &amp; time cost relating to documentation for bank account.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Time cost and Money cost to deposit the savings.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Less interest rate to micro-savings &amp; difficulties to withdraw the savings.</a:t>
            </a:r>
          </a:p>
          <a:p>
            <a:pPr algn="just">
              <a:lnSpc>
                <a:spcPct val="90000"/>
              </a:lnSpc>
            </a:pPr>
            <a:r>
              <a:rPr lang="en-US" sz="2600" dirty="0"/>
              <a:t>Lack of attractive micro-savings scheme in the past. </a:t>
            </a:r>
          </a:p>
          <a:p>
            <a:pPr algn="just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Concept of Amar Bari Amar </a:t>
            </a:r>
            <a:r>
              <a:rPr lang="en-US" sz="3600" dirty="0" err="1"/>
              <a:t>Khamar</a:t>
            </a:r>
            <a:r>
              <a:rPr lang="en-US" sz="3600" dirty="0"/>
              <a:t> (My House My Farm)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14" y="1828800"/>
            <a:ext cx="749808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Developed by </a:t>
            </a:r>
            <a:r>
              <a:rPr lang="en-US" b="1" dirty="0"/>
              <a:t>Hon’ble Prime Minister Sheikh Hasina </a:t>
            </a:r>
            <a:r>
              <a:rPr lang="en-US" dirty="0"/>
              <a:t>to:</a:t>
            </a:r>
          </a:p>
          <a:p>
            <a:r>
              <a:rPr lang="en-US" dirty="0"/>
              <a:t>Promote </a:t>
            </a:r>
            <a:r>
              <a:rPr lang="en-US" dirty="0" err="1"/>
              <a:t>Microsavings</a:t>
            </a:r>
            <a:r>
              <a:rPr lang="en-US" dirty="0"/>
              <a:t> practices.</a:t>
            </a:r>
          </a:p>
          <a:p>
            <a:r>
              <a:rPr lang="en-US" dirty="0"/>
              <a:t>Develop skills of Rural population in Agro-based livelihoods.</a:t>
            </a:r>
          </a:p>
          <a:p>
            <a:r>
              <a:rPr lang="en-US" dirty="0"/>
              <a:t>Promote homestead faming with increased productivity for poverty alleviation.</a:t>
            </a:r>
          </a:p>
          <a:p>
            <a:r>
              <a:rPr lang="en-US" dirty="0"/>
              <a:t>Provide low-cost seasonal credit.</a:t>
            </a:r>
          </a:p>
          <a:p>
            <a:r>
              <a:rPr lang="en-US" dirty="0"/>
              <a:t>Promote micro-entrepreneurs.</a:t>
            </a:r>
          </a:p>
          <a:p>
            <a:r>
              <a:rPr lang="en-US" dirty="0"/>
              <a:t>Provide digital financial services to save time cost, money cost and other associated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0024-37AB-4322-AFB2-5CE3F4FCF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2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3149</TotalTime>
  <Words>1774</Words>
  <Application>Microsoft Office PowerPoint</Application>
  <PresentationFormat>On-screen Show (4:3)</PresentationFormat>
  <Paragraphs>259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 Micro-savings and Micro-investment in Agriculture: Experience of My House My Farm</vt:lpstr>
      <vt:lpstr>Bangladesh with Rich Natural Capital</vt:lpstr>
      <vt:lpstr>Bangladesh with Highest Population Density  Per/sq km. Source: World Atlas/population information   </vt:lpstr>
      <vt:lpstr>Capital Pentagon</vt:lpstr>
      <vt:lpstr>Position of our Poor People in Capital Pentagon</vt:lpstr>
      <vt:lpstr>Traditional Family Farming</vt:lpstr>
      <vt:lpstr>Micro-savings &amp; its Practice </vt:lpstr>
      <vt:lpstr>Hindrance of Micro-savings Practices</vt:lpstr>
      <vt:lpstr>Concept of Amar Bari Amar Khamar (My House My Farm)</vt:lpstr>
      <vt:lpstr>Microsavings in My House My Farm</vt:lpstr>
      <vt:lpstr>My House My Farm &amp; Capital Pentagon</vt:lpstr>
      <vt:lpstr>My House My Farm Project  Activities</vt:lpstr>
      <vt:lpstr>Initiatives for Promotion of Micro-savings</vt:lpstr>
      <vt:lpstr>Micro-investment in My House My Farm Project</vt:lpstr>
      <vt:lpstr>Institutionalization of the Project</vt:lpstr>
      <vt:lpstr>Poverty alleviation &amp; Middle class Groups in Bangladesh</vt:lpstr>
      <vt:lpstr>Middle Class to entrepreneurs</vt:lpstr>
      <vt:lpstr>     Ecosystem and Rural Livelihoods</vt:lpstr>
      <vt:lpstr>Ecosystem Conservation Through Payment for Ecosystem Services (PES) &amp; Livelihoods Promotion</vt:lpstr>
      <vt:lpstr>Pro-poor PES in Madhupur Forest</vt:lpstr>
      <vt:lpstr>Digital Financial Service: Palli Len-den</vt:lpstr>
      <vt:lpstr>Poultry Farming by Liton Mia at Gazipur</vt:lpstr>
      <vt:lpstr>Cattle Rearing </vt:lpstr>
      <vt:lpstr>Fish Hatchery of Yeasmin Jahan at Joypurhat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EKTEE BARI EKTEE KHAMA (ONE HOUSE ONE FARM)  A  New Approach for Self-employment and Poverty Alleviation</dc:title>
  <dc:creator>Administrator</dc:creator>
  <cp:lastModifiedBy>HP</cp:lastModifiedBy>
  <cp:revision>427</cp:revision>
  <dcterms:created xsi:type="dcterms:W3CDTF">2014-12-31T07:08:46Z</dcterms:created>
  <dcterms:modified xsi:type="dcterms:W3CDTF">2021-12-04T11:55:01Z</dcterms:modified>
</cp:coreProperties>
</file>